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notesMasterIdLst>
    <p:notesMasterId r:id="rId6"/>
  </p:notesMasterIdLst>
  <p:handoutMasterIdLst>
    <p:handoutMasterId r:id="rId7"/>
  </p:handoutMasterIdLst>
  <p:sldIdLst>
    <p:sldId id="256" r:id="rId2"/>
    <p:sldId id="275" r:id="rId3"/>
    <p:sldId id="276" r:id="rId4"/>
    <p:sldId id="277" r:id="rId5"/>
  </p:sldIdLst>
  <p:sldSz cx="12192000" cy="6858000"/>
  <p:notesSz cx="6858000" cy="9144000"/>
  <p:defaultTextStyle>
    <a:defPPr rtl="0"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CE2"/>
    <a:srgbClr val="EEB9C1"/>
    <a:srgbClr val="66B9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80F48B6-5B74-492F-8C77-22AA2F9DF1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D0857B-1418-4191-8062-6C804F6154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645E-5B78-4A7E-8787-9789C929C889}" type="datetimeFigureOut">
              <a:rPr lang="de-DE" smtClean="0"/>
              <a:t>23.06.2021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8D3872-5A76-4844-8F69-62285C3556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C596D5-D3AF-4913-9CBD-8BDF45498A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AB19E-CF68-4924-B2FF-8A36A1E4B63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818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87A7E-606D-4085-B5D9-B84283FD64F4}" type="datetimeFigureOut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dirty="0"/>
              <a:t>Textmasterformate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CFCAB-7ED9-4BDC-8A18-79F8B7017FB3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797958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CCFCAB-7ED9-4BDC-8A18-79F8B7017FB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29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e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hteck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ihand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ihand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hteck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ihand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ihand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ihand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ihand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ihand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ihand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ihand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ihand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ihand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ihand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ihand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ihand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ihand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ihand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ihand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ihand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ihand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ihand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ihand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ihand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ihand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ihand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ihand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ihand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hteck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ihand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ihand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ihand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ihand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ihand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ihand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ihand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ihand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ihand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ihand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ihand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hteck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ihand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ihand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ihand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ihand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ihand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ihand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ihand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ihand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ihand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ihand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ihand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ihand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ihand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5F7EF189-DD92-4021-9F0B-61FCC0321CAD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14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it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D1FF06-CF27-4334-B3B7-637620F1E6E4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532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D956CA-E2FF-4F62-8224-666708E9F3E2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54245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05D6B7-3004-4FAC-BC3A-015FE0A57446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  <p:sp>
        <p:nvSpPr>
          <p:cNvPr id="60" name="Textfeld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de-DE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00527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ten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74A034-6A41-405C-94EC-809CF0CECE64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40553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12" name="Textplatzhalter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B17A2-F2E5-4595-A7FB-9B751BAAC273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26960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0" name="Bildplatzhalt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1" name="Textplatzhalter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3" name="Bildplatzhalt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4" name="Textplatzhalter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26" name="Bildplatzhalt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de-DE" noProof="0"/>
              <a:t>Klicken Sie, um ein Bild hinzuzufügen.</a:t>
            </a:r>
          </a:p>
        </p:txBody>
      </p:sp>
      <p:sp>
        <p:nvSpPr>
          <p:cNvPr id="27" name="Textplatzhalter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48A9B5-1858-4454-934E-4CCFC700924D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201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5456CE-09A8-4398-AD5C-C5B8BA377448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636053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DDCAF8-CE4B-4582-882D-090A7C25B249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18706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FE84AA-F4F9-4489-AF64-14AFD359191A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0880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926CFA-ADBD-4826-8BA4-E1EF2317AD9A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742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C0CC9-81B1-4B9A-A84F-2C683FF51EC8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1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41411" y="2249486"/>
            <a:ext cx="487839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249485"/>
            <a:ext cx="4875210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8FDA09-4EE3-4D1D-BD4C-01F112BA0158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08205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D71751-C764-4B93-BAA0-F6AAAE3D7A5A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95662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700363-4109-4728-BE3A-1DC99CC28797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841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de-DE" noProof="0"/>
              <a:t>Textmasterformate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EDDEF-7450-45B8-82E7-7E55F2B65840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06940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Textmasterformate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2622A2-DAE8-4A43-A4B6-BC377E871BC8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de-DE" noProof="0" smtClean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942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e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uppe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hteck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ihand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ihand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ihand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ihand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ihand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ihand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ihand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ihand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ihand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ihand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i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ihand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ihand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ihand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ihand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hteck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ihand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ihand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ihand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ihand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ihand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ihand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ihand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ihand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ihand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ihand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uppe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ihand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ihand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ihand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ihand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ihand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ihand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ihand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ihand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ihand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hteck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de-DE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 dirty="0"/>
              <a:t>Textmasterformate bearbeiten</a:t>
            </a:r>
          </a:p>
          <a:p>
            <a:pPr lvl="1" rtl="0"/>
            <a:r>
              <a:rPr lang="de-DE" noProof="0" dirty="0"/>
              <a:t>Zweite Ebene</a:t>
            </a:r>
          </a:p>
          <a:p>
            <a:pPr lvl="2" rtl="0"/>
            <a:r>
              <a:rPr lang="de-DE" noProof="0" dirty="0"/>
              <a:t>Dritte Ebene</a:t>
            </a:r>
          </a:p>
          <a:p>
            <a:pPr lvl="3" rtl="0"/>
            <a:r>
              <a:rPr lang="de-DE" noProof="0" dirty="0"/>
              <a:t>Vierte Ebene</a:t>
            </a:r>
          </a:p>
          <a:p>
            <a:pPr lvl="4" rtl="0"/>
            <a:r>
              <a:rPr lang="de-DE" noProof="0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EA0E491-1C9C-471D-9B2D-C17D4E72CADA}" type="datetime1">
              <a:rPr lang="de-DE" noProof="0" smtClean="0"/>
              <a:t>23.06.2021</a:t>
            </a:fld>
            <a:endParaRPr lang="de-DE" noProof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noProof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de-DE" noProof="0" smtClean="0"/>
              <a:pPr rtl="0"/>
              <a:t>‹#›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760987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8D3E5-C7A3-47DF-A374-46BF83A69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9388" y="1041400"/>
            <a:ext cx="9393259" cy="2387600"/>
          </a:xfrm>
        </p:spPr>
        <p:txBody>
          <a:bodyPr rtlCol="0">
            <a:normAutofit/>
          </a:bodyPr>
          <a:lstStyle/>
          <a:p>
            <a:pPr algn="ctr"/>
            <a:r>
              <a:rPr lang="en-150" sz="5400" dirty="0" err="1">
                <a:latin typeface="Rockwell" panose="02060603020205020403" pitchFamily="18" charset="0"/>
              </a:rPr>
              <a:t>Miniprojekt</a:t>
            </a:r>
            <a:r>
              <a:rPr lang="de-DE" sz="5400" dirty="0">
                <a:latin typeface="Rockwell" panose="02060603020205020403" pitchFamily="18" charset="0"/>
              </a:rPr>
              <a:t> 0</a:t>
            </a:r>
            <a:r>
              <a:rPr lang="en-150" sz="5400" dirty="0">
                <a:latin typeface="Rockwell" panose="02060603020205020403" pitchFamily="18" charset="0"/>
              </a:rPr>
              <a:t>1</a:t>
            </a:r>
            <a:br>
              <a:rPr lang="en-150" sz="5400" dirty="0">
                <a:latin typeface="Rockwell" panose="02060603020205020403" pitchFamily="18" charset="0"/>
              </a:rPr>
            </a:br>
            <a:r>
              <a:rPr lang="en-150" sz="4000" dirty="0" err="1">
                <a:solidFill>
                  <a:schemeClr val="tx1">
                    <a:lumMod val="75000"/>
                  </a:schemeClr>
                </a:solidFill>
                <a:latin typeface="Rockwell" panose="02060603020205020403" pitchFamily="18" charset="0"/>
              </a:rPr>
              <a:t>Meilenstein</a:t>
            </a:r>
            <a:r>
              <a:rPr lang="en-150" sz="4000" dirty="0">
                <a:solidFill>
                  <a:schemeClr val="tx1">
                    <a:lumMod val="75000"/>
                  </a:schemeClr>
                </a:solidFill>
                <a:latin typeface="Rockwell" panose="02060603020205020403" pitchFamily="18" charset="0"/>
              </a:rPr>
              <a:t> 04</a:t>
            </a:r>
            <a:endParaRPr lang="de-DE" sz="4000" dirty="0">
              <a:solidFill>
                <a:schemeClr val="tx1">
                  <a:lumMod val="75000"/>
                </a:schemeClr>
              </a:solidFill>
              <a:latin typeface="Rockwell" panose="02060603020205020403" pitchFamily="18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78725B-6E40-4D82-B375-7831D81C2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6127" y="4924106"/>
            <a:ext cx="7819779" cy="1290596"/>
          </a:xfrm>
        </p:spPr>
        <p:txBody>
          <a:bodyPr rtlCol="0" anchor="ctr">
            <a:normAutofit fontScale="85000" lnSpcReduction="20000"/>
          </a:bodyPr>
          <a:lstStyle/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Gruppe L, „Name Zensiert“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(Ibrahim EL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sayed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tuan-dat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 rtl="0"/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Johannes </a:t>
            </a:r>
            <a:r>
              <a:rPr lang="de-DE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waltmann</a:t>
            </a:r>
            <a:r>
              <a:rPr 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935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3A483-454C-45D9-9E1D-9B201285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150" dirty="0"/>
              <a:t>Two Approaches</a:t>
            </a:r>
            <a:endParaRPr lang="de-DE" dirty="0"/>
          </a:p>
        </p:txBody>
      </p:sp>
      <p:pic>
        <p:nvPicPr>
          <p:cNvPr id="6" name="Content Placeholder 5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FA328610-0D95-4C53-B482-724485BAED2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40994" y="2249488"/>
            <a:ext cx="4479224" cy="3541712"/>
          </a:xfrm>
        </p:spPr>
      </p:pic>
      <p:pic>
        <p:nvPicPr>
          <p:cNvPr id="8" name="Content Placeholder 7" descr="A picture containing text&#10;&#10;Description automatically generated">
            <a:extLst>
              <a:ext uri="{FF2B5EF4-FFF2-40B4-BE49-F238E27FC236}">
                <a16:creationId xmlns:a16="http://schemas.microsoft.com/office/drawing/2014/main" id="{B3CA0172-D59B-4346-8987-23858BBAFCC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73275" y="2249488"/>
            <a:ext cx="4273063" cy="3541712"/>
          </a:xfrm>
        </p:spPr>
      </p:pic>
    </p:spTree>
    <p:extLst>
      <p:ext uri="{BB962C8B-B14F-4D97-AF65-F5344CB8AC3E}">
        <p14:creationId xmlns:p14="http://schemas.microsoft.com/office/powerpoint/2010/main" val="3654508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building, window&#10;&#10;Description automatically generated">
            <a:extLst>
              <a:ext uri="{FF2B5EF4-FFF2-40B4-BE49-F238E27FC236}">
                <a16:creationId xmlns:a16="http://schemas.microsoft.com/office/drawing/2014/main" id="{F7A09427-4041-4BF8-8F49-863E7E56F2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3600" y="3880454"/>
            <a:ext cx="1912397" cy="286351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4C290F-19F7-4FDB-9DE2-D2760B82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150" dirty="0" err="1"/>
              <a:t>Preprocessing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1CC40-6394-4893-ADC1-9FDA16FEE4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1478570"/>
          </a:xfrm>
        </p:spPr>
        <p:txBody>
          <a:bodyPr anchor="ctr">
            <a:normAutofit fontScale="92500" lnSpcReduction="10000"/>
          </a:bodyPr>
          <a:lstStyle/>
          <a:p>
            <a:r>
              <a:rPr lang="en-150" dirty="0"/>
              <a:t>Truncating</a:t>
            </a:r>
          </a:p>
          <a:p>
            <a:r>
              <a:rPr lang="en-150" dirty="0"/>
              <a:t>Padding</a:t>
            </a:r>
            <a:endParaRPr lang="de-D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8072E1-362D-4680-8265-92FFA1B52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1478570"/>
          </a:xfrm>
        </p:spPr>
        <p:txBody>
          <a:bodyPr anchor="ctr">
            <a:normAutofit fontScale="92500" lnSpcReduction="10000"/>
          </a:bodyPr>
          <a:lstStyle/>
          <a:p>
            <a:r>
              <a:rPr lang="en-150" dirty="0"/>
              <a:t>Normalizing</a:t>
            </a:r>
          </a:p>
          <a:p>
            <a:r>
              <a:rPr lang="en-150" dirty="0"/>
              <a:t>Truncating</a:t>
            </a:r>
          </a:p>
          <a:p>
            <a:r>
              <a:rPr lang="en-150" dirty="0"/>
              <a:t>Padding</a:t>
            </a:r>
            <a:endParaRPr lang="de-DE" dirty="0"/>
          </a:p>
        </p:txBody>
      </p:sp>
      <p:pic>
        <p:nvPicPr>
          <p:cNvPr id="8" name="Picture 7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D3F38893-CBD0-4545-B730-9F95C322A2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5016" y="3880454"/>
            <a:ext cx="1912395" cy="2863515"/>
          </a:xfrm>
          <a:prstGeom prst="rect">
            <a:avLst/>
          </a:prstGeom>
        </p:spPr>
      </p:pic>
      <p:sp>
        <p:nvSpPr>
          <p:cNvPr id="13" name="Arrow: Right 12">
            <a:extLst>
              <a:ext uri="{FF2B5EF4-FFF2-40B4-BE49-F238E27FC236}">
                <a16:creationId xmlns:a16="http://schemas.microsoft.com/office/drawing/2014/main" id="{80323F24-E3F2-4503-B863-DA135E2D58CA}"/>
              </a:ext>
            </a:extLst>
          </p:cNvPr>
          <p:cNvSpPr/>
          <p:nvPr/>
        </p:nvSpPr>
        <p:spPr>
          <a:xfrm>
            <a:off x="7077098" y="5069895"/>
            <a:ext cx="191239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150" sz="1600" dirty="0"/>
              <a:t>Padding/Truncating</a:t>
            </a:r>
            <a:endParaRPr lang="de-DE" sz="1600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C7E817DF-A95A-458C-A018-AD64EB7D23C4}"/>
              </a:ext>
            </a:extLst>
          </p:cNvPr>
          <p:cNvSpPr/>
          <p:nvPr/>
        </p:nvSpPr>
        <p:spPr>
          <a:xfrm>
            <a:off x="3005682" y="5069895"/>
            <a:ext cx="191239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150" sz="1600" dirty="0"/>
              <a:t>Normalizing</a:t>
            </a:r>
            <a:endParaRPr lang="de-DE" sz="1600" dirty="0"/>
          </a:p>
        </p:txBody>
      </p:sp>
      <p:pic>
        <p:nvPicPr>
          <p:cNvPr id="18" name="Picture 17" descr="A window with writing on it&#10;&#10;Description automatically generated with low confidence">
            <a:extLst>
              <a:ext uri="{FF2B5EF4-FFF2-40B4-BE49-F238E27FC236}">
                <a16:creationId xmlns:a16="http://schemas.microsoft.com/office/drawing/2014/main" id="{B07F8C49-9DD7-4D18-B336-7AE9C9F479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761" y="3880454"/>
            <a:ext cx="1912397" cy="284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159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C290F-19F7-4FDB-9DE2-D2760B82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150" dirty="0"/>
              <a:t>Neural Network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1CC40-6394-4893-ADC1-9FDA16FEE4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1410" y="1692442"/>
            <a:ext cx="4878389" cy="3521242"/>
          </a:xfrm>
        </p:spPr>
        <p:txBody>
          <a:bodyPr anchor="ctr">
            <a:normAutofit/>
          </a:bodyPr>
          <a:lstStyle/>
          <a:p>
            <a:r>
              <a:rPr lang="en-150" dirty="0"/>
              <a:t>20 Epochs</a:t>
            </a:r>
          </a:p>
          <a:p>
            <a:r>
              <a:rPr lang="en-150" dirty="0"/>
              <a:t>High Neuron Count</a:t>
            </a:r>
          </a:p>
          <a:p>
            <a:r>
              <a:rPr lang="en-150" dirty="0"/>
              <a:t>No Dropout Layers</a:t>
            </a:r>
          </a:p>
          <a:p>
            <a:r>
              <a:rPr lang="en-150"/>
              <a:t>Batch Normalization</a:t>
            </a:r>
            <a:endParaRPr lang="en-150" dirty="0"/>
          </a:p>
          <a:p>
            <a:r>
              <a:rPr lang="en-150" dirty="0"/>
              <a:t>High Accuracy</a:t>
            </a:r>
          </a:p>
          <a:p>
            <a:r>
              <a:rPr lang="en-150" dirty="0"/>
              <a:t>Overfitting</a:t>
            </a:r>
          </a:p>
          <a:p>
            <a:endParaRPr lang="de-D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8072E1-362D-4680-8265-92FFA1B52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2442"/>
            <a:ext cx="4875211" cy="3521242"/>
          </a:xfrm>
        </p:spPr>
        <p:txBody>
          <a:bodyPr anchor="ctr">
            <a:normAutofit/>
          </a:bodyPr>
          <a:lstStyle/>
          <a:p>
            <a:r>
              <a:rPr lang="en-150" dirty="0"/>
              <a:t>100 Epochs</a:t>
            </a:r>
          </a:p>
          <a:p>
            <a:r>
              <a:rPr lang="en-150" dirty="0"/>
              <a:t>Low Neuron Count</a:t>
            </a:r>
          </a:p>
          <a:p>
            <a:r>
              <a:rPr lang="en-150" dirty="0"/>
              <a:t>Dropout Layers</a:t>
            </a:r>
          </a:p>
          <a:p>
            <a:r>
              <a:rPr lang="en-150" dirty="0"/>
              <a:t>No Batch Normalization</a:t>
            </a:r>
          </a:p>
          <a:p>
            <a:r>
              <a:rPr lang="en-150" dirty="0"/>
              <a:t>Low Accuracy</a:t>
            </a:r>
          </a:p>
          <a:p>
            <a:r>
              <a:rPr lang="en-150" dirty="0"/>
              <a:t>No overfitting</a:t>
            </a:r>
          </a:p>
          <a:p>
            <a:endParaRPr lang="de-D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F619B4-647C-4FC3-9187-970E4C7DED9F}"/>
              </a:ext>
            </a:extLst>
          </p:cNvPr>
          <p:cNvSpPr txBox="1"/>
          <p:nvPr/>
        </p:nvSpPr>
        <p:spPr>
          <a:xfrm>
            <a:off x="1141409" y="5213684"/>
            <a:ext cx="48783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0" i="0" dirty="0" err="1">
                <a:effectLst/>
                <a:latin typeface="Inter"/>
              </a:rPr>
              <a:t>Epoch</a:t>
            </a:r>
            <a:r>
              <a:rPr lang="de-DE" b="0" i="0" dirty="0">
                <a:effectLst/>
                <a:latin typeface="Inter"/>
              </a:rPr>
              <a:t> 20/20</a:t>
            </a:r>
            <a:br>
              <a:rPr lang="de-DE" dirty="0"/>
            </a:br>
            <a:r>
              <a:rPr lang="de-DE" b="0" i="0" dirty="0">
                <a:effectLst/>
                <a:latin typeface="Inter"/>
              </a:rPr>
              <a:t>81/81 [==============================] - 0s 5ms/</a:t>
            </a:r>
            <a:r>
              <a:rPr lang="de-DE" b="0" i="0" dirty="0" err="1">
                <a:effectLst/>
                <a:latin typeface="Inter"/>
              </a:rPr>
              <a:t>step</a:t>
            </a:r>
            <a:r>
              <a:rPr lang="de-DE" b="0" i="0" dirty="0">
                <a:effectLst/>
                <a:latin typeface="Inter"/>
              </a:rPr>
              <a:t> - </a:t>
            </a:r>
            <a:r>
              <a:rPr lang="de-DE" b="0" i="0" dirty="0" err="1">
                <a:effectLst/>
                <a:latin typeface="Inter"/>
              </a:rPr>
              <a:t>loss</a:t>
            </a:r>
            <a:r>
              <a:rPr lang="de-DE" b="0" i="0" dirty="0">
                <a:effectLst/>
                <a:latin typeface="Inter"/>
              </a:rPr>
              <a:t>: 0.1535 - </a:t>
            </a:r>
            <a:r>
              <a:rPr lang="de-DE" b="0" i="0" dirty="0" err="1">
                <a:effectLst/>
                <a:latin typeface="Inter"/>
              </a:rPr>
              <a:t>acc</a:t>
            </a:r>
            <a:r>
              <a:rPr lang="de-DE" b="0" i="0" dirty="0">
                <a:effectLst/>
                <a:latin typeface="Inter"/>
              </a:rPr>
              <a:t>: 0.9475 - </a:t>
            </a:r>
            <a:r>
              <a:rPr lang="de-DE" b="0" i="0" dirty="0" err="1">
                <a:effectLst/>
                <a:latin typeface="Inter"/>
              </a:rPr>
              <a:t>val_loss</a:t>
            </a:r>
            <a:r>
              <a:rPr lang="de-DE" b="0" i="0" dirty="0">
                <a:effectLst/>
                <a:latin typeface="Inter"/>
              </a:rPr>
              <a:t>: 1.7384 - </a:t>
            </a:r>
            <a:r>
              <a:rPr lang="de-DE" b="0" i="0" dirty="0" err="1">
                <a:effectLst/>
                <a:latin typeface="Inter"/>
              </a:rPr>
              <a:t>val_acc</a:t>
            </a:r>
            <a:r>
              <a:rPr lang="de-DE" b="0" i="0" dirty="0">
                <a:effectLst/>
                <a:latin typeface="Inter"/>
              </a:rPr>
              <a:t>: 0.6586</a:t>
            </a:r>
            <a:endParaRPr lang="de-D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613F23-7857-4B42-A7B0-471C1682D582}"/>
              </a:ext>
            </a:extLst>
          </p:cNvPr>
          <p:cNvSpPr txBox="1"/>
          <p:nvPr/>
        </p:nvSpPr>
        <p:spPr>
          <a:xfrm>
            <a:off x="6242799" y="5225259"/>
            <a:ext cx="487838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0" i="0" dirty="0" err="1">
                <a:effectLst/>
                <a:latin typeface="Inter"/>
              </a:rPr>
              <a:t>Epoch</a:t>
            </a:r>
            <a:r>
              <a:rPr lang="de-DE" b="0" i="0" dirty="0">
                <a:effectLst/>
                <a:latin typeface="Inter"/>
              </a:rPr>
              <a:t> 100/100</a:t>
            </a:r>
            <a:br>
              <a:rPr lang="de-DE" dirty="0"/>
            </a:br>
            <a:r>
              <a:rPr lang="de-DE" b="0" i="0" dirty="0">
                <a:effectLst/>
                <a:latin typeface="Inter"/>
              </a:rPr>
              <a:t>62/62 [==============================] - 0s 4ms/</a:t>
            </a:r>
            <a:r>
              <a:rPr lang="de-DE" b="0" i="0" dirty="0" err="1">
                <a:effectLst/>
                <a:latin typeface="Inter"/>
              </a:rPr>
              <a:t>step</a:t>
            </a:r>
            <a:r>
              <a:rPr lang="de-DE" b="0" i="0" dirty="0">
                <a:effectLst/>
                <a:latin typeface="Inter"/>
              </a:rPr>
              <a:t> - </a:t>
            </a:r>
            <a:r>
              <a:rPr lang="de-DE" b="0" i="0" dirty="0" err="1">
                <a:effectLst/>
                <a:latin typeface="Inter"/>
              </a:rPr>
              <a:t>loss</a:t>
            </a:r>
            <a:r>
              <a:rPr lang="de-DE" b="0" i="0" dirty="0">
                <a:effectLst/>
                <a:latin typeface="Inter"/>
              </a:rPr>
              <a:t>: 0.8595 - </a:t>
            </a:r>
            <a:r>
              <a:rPr lang="de-DE" b="0" i="0" dirty="0" err="1">
                <a:effectLst/>
                <a:latin typeface="Inter"/>
              </a:rPr>
              <a:t>acc</a:t>
            </a:r>
            <a:r>
              <a:rPr lang="de-DE" b="0" i="0" dirty="0">
                <a:effectLst/>
                <a:latin typeface="Inter"/>
              </a:rPr>
              <a:t>: 0.7020 - </a:t>
            </a:r>
            <a:r>
              <a:rPr lang="de-DE" b="0" i="0" dirty="0" err="1">
                <a:effectLst/>
                <a:latin typeface="Inter"/>
              </a:rPr>
              <a:t>val_loss</a:t>
            </a:r>
            <a:r>
              <a:rPr lang="de-DE" b="0" i="0" dirty="0">
                <a:effectLst/>
                <a:latin typeface="Inter"/>
              </a:rPr>
              <a:t>: 1.6293 - </a:t>
            </a:r>
            <a:r>
              <a:rPr lang="de-DE" b="0" i="0" dirty="0" err="1">
                <a:effectLst/>
                <a:latin typeface="Inter"/>
              </a:rPr>
              <a:t>val_acc</a:t>
            </a:r>
            <a:r>
              <a:rPr lang="de-DE" b="0" i="0" dirty="0">
                <a:effectLst/>
                <a:latin typeface="Inter"/>
              </a:rPr>
              <a:t>: 0.5389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97109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295_TF77815013" id="{04FF5A99-61E7-430B-AE6F-491A1D25D07E}" vid="{DB37A2E5-7D94-4BCB-A9E4-00BDC700153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Zyklus ProblemLösung </Template>
  <TotalTime>0</TotalTime>
  <Words>126</Words>
  <Application>Microsoft Office PowerPoint</Application>
  <PresentationFormat>Widescreen</PresentationFormat>
  <Paragraphs>29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Inter</vt:lpstr>
      <vt:lpstr>Rockwell</vt:lpstr>
      <vt:lpstr>Tahoma</vt:lpstr>
      <vt:lpstr>Tw Cen MT</vt:lpstr>
      <vt:lpstr>Schaltkreis</vt:lpstr>
      <vt:lpstr>Miniprojekt 01 Meilenstein 04</vt:lpstr>
      <vt:lpstr>Two Approaches</vt:lpstr>
      <vt:lpstr>Preprocessing</vt:lpstr>
      <vt:lpstr>Neural Network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2021-05-18T15:16:27Z</dcterms:created>
  <dcterms:modified xsi:type="dcterms:W3CDTF">2021-06-23T04:01:45Z</dcterms:modified>
</cp:coreProperties>
</file>