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69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6" r:id="rId3"/>
    <p:sldId id="269" r:id="rId4"/>
    <p:sldId id="270" r:id="rId5"/>
    <p:sldId id="268" r:id="rId6"/>
    <p:sldId id="272" r:id="rId7"/>
    <p:sldId id="271" r:id="rId8"/>
    <p:sldId id="273" r:id="rId9"/>
    <p:sldId id="274" r:id="rId10"/>
  </p:sldIdLst>
  <p:sldSz cx="12192000" cy="6858000"/>
  <p:notesSz cx="6858000" cy="9144000"/>
  <p:defaultTextStyle>
    <a:defPPr rtl="0"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DCE2"/>
    <a:srgbClr val="EEB9C1"/>
    <a:srgbClr val="66B9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75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980F48B6-5B74-492F-8C77-22AA2F9DF1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6D0857B-1418-4191-8062-6C804F6154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645E-5B78-4A7E-8787-9789C929C889}" type="datetimeFigureOut">
              <a:rPr lang="de-DE" smtClean="0"/>
              <a:t>09.06.2021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F8D3872-5A76-4844-8F69-62285C35562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BC596D5-D3AF-4913-9CBD-8BDF45498AB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8AB19E-CF68-4924-B2FF-8A36A1E4B63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48185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87A7E-606D-4085-B5D9-B84283FD64F4}" type="datetimeFigureOut">
              <a:rPr lang="de-DE" noProof="0" smtClean="0"/>
              <a:t>09.06.2021</a:t>
            </a:fld>
            <a:endParaRPr lang="de-DE" noProof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 dirty="0"/>
              <a:t>Textmasterformate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CFCAB-7ED9-4BDC-8A18-79F8B7017FB3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77979585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CCFCAB-7ED9-4BDC-8A18-79F8B7017FB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6292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Bild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uppe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hteck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ihand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ihand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hteck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ihand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ihand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ihand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ihand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ihand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ihand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ihand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ihand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ihand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ihand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ihand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ihand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ihand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ihand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ihand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ihand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ihand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ihand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ihand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ihand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ihand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ihand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ihand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ihand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hteck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ihand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ihand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ihand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ihand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ihand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ihand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ihand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ihand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ihand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ihand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ihand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hteck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ihand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ihand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ihand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ihand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ihand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ihand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ihand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ihand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ihand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ihand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ihand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ihand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ihand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876424" y="1122363"/>
            <a:ext cx="8791575" cy="2387600"/>
          </a:xfrm>
        </p:spPr>
        <p:txBody>
          <a:bodyPr rtlCol="0" anchor="b">
            <a:normAutofit/>
          </a:bodyPr>
          <a:lstStyle>
            <a:lvl1pPr algn="l">
              <a:defRPr sz="48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876424" y="3602038"/>
            <a:ext cx="8791575" cy="1655762"/>
          </a:xfrm>
        </p:spPr>
        <p:txBody>
          <a:bodyPr rtlCol="0"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 rtlCol="0"/>
          <a:lstStyle/>
          <a:p>
            <a:pPr rtl="0"/>
            <a:fld id="{5F7EF189-DD92-4021-9F0B-61FCC0321CAD}" type="datetime1">
              <a:rPr lang="de-DE" noProof="0" smtClean="0"/>
              <a:t>09.06.2021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214254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eit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0" y="4304664"/>
            <a:ext cx="9912355" cy="819355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364" y="5124020"/>
            <a:ext cx="9910859" cy="682472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6D1FF06-CF27-4334-B3B7-637620F1E6E4}" type="datetime1">
              <a:rPr lang="de-DE" noProof="0" smtClean="0"/>
              <a:t>09.06.2021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15328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56" y="609600"/>
            <a:ext cx="9905955" cy="342900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410" y="4419599"/>
            <a:ext cx="9904459" cy="137159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9D956CA-E2FF-4F62-8224-666708E9F3E2}" type="datetime1">
              <a:rPr lang="de-DE" noProof="0" smtClean="0"/>
              <a:t>09.06.2021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542454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46212" y="609599"/>
            <a:ext cx="9302752" cy="2748429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2" name="Textplatzhalter 3"/>
          <p:cNvSpPr>
            <a:spLocks noGrp="1"/>
          </p:cNvSpPr>
          <p:nvPr>
            <p:ph type="body" sz="half" idx="13" hasCustomPrompt="1"/>
          </p:nvPr>
        </p:nvSpPr>
        <p:spPr>
          <a:xfrm>
            <a:off x="1720644" y="3365557"/>
            <a:ext cx="875229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411" y="4309919"/>
            <a:ext cx="9906002" cy="1489496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05D6B7-3004-4FAC-BC3A-015FE0A57446}" type="datetime1">
              <a:rPr lang="de-DE" noProof="0" smtClean="0"/>
              <a:t>09.06.2021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60" name="Textfeld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de-DE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61" name="Textfeld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de-DE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10052723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siten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0" y="2134041"/>
            <a:ext cx="9906001" cy="2511835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364" y="4657655"/>
            <a:ext cx="9904505" cy="1140644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74A034-6A41-405C-94EC-809CF0CECE64}" type="datetime1">
              <a:rPr lang="de-DE" noProof="0" smtClean="0"/>
              <a:t>09.06.2021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40553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1"/>
          <p:cNvSpPr>
            <a:spLocks noGrp="1"/>
          </p:cNvSpPr>
          <p:nvPr>
            <p:ph type="title" hasCustomPrompt="1"/>
          </p:nvPr>
        </p:nvSpPr>
        <p:spPr>
          <a:xfrm>
            <a:off x="1141413" y="609600"/>
            <a:ext cx="9905998" cy="1905000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7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0" y="2674463"/>
            <a:ext cx="3196899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half" idx="15" hasCustomPrompt="1"/>
          </p:nvPr>
        </p:nvSpPr>
        <p:spPr>
          <a:xfrm>
            <a:off x="1127918" y="3360263"/>
            <a:ext cx="3208735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514766" y="2677635"/>
            <a:ext cx="3184385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16" hasCustomPrompt="1"/>
          </p:nvPr>
        </p:nvSpPr>
        <p:spPr>
          <a:xfrm>
            <a:off x="4504213" y="3363435"/>
            <a:ext cx="3195830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11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852442" y="2674463"/>
            <a:ext cx="3194968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12" name="Textplatzhalter 3"/>
          <p:cNvSpPr>
            <a:spLocks noGrp="1"/>
          </p:cNvSpPr>
          <p:nvPr>
            <p:ph type="body" sz="half" idx="17" hasCustomPrompt="1"/>
          </p:nvPr>
        </p:nvSpPr>
        <p:spPr>
          <a:xfrm>
            <a:off x="7852442" y="3360263"/>
            <a:ext cx="3194968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6AB17A2-F2E5-4595-A7FB-9B751BAAC273}" type="datetime1">
              <a:rPr lang="de-DE" noProof="0" smtClean="0"/>
              <a:t>09.06.2021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269605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el 1"/>
          <p:cNvSpPr>
            <a:spLocks noGrp="1"/>
          </p:cNvSpPr>
          <p:nvPr>
            <p:ph type="title" hasCustomPrompt="1"/>
          </p:nvPr>
        </p:nvSpPr>
        <p:spPr>
          <a:xfrm>
            <a:off x="1141411" y="609600"/>
            <a:ext cx="9905999" cy="1905000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9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3" y="4404596"/>
            <a:ext cx="319524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0" name="Bildplatzhalt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1" name="Textplatzhalter 3"/>
          <p:cNvSpPr>
            <a:spLocks noGrp="1"/>
          </p:cNvSpPr>
          <p:nvPr>
            <p:ph type="body" sz="half" idx="18" hasCustomPrompt="1"/>
          </p:nvPr>
        </p:nvSpPr>
        <p:spPr>
          <a:xfrm>
            <a:off x="1141413" y="4980858"/>
            <a:ext cx="3195240" cy="81784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2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489053" y="4404596"/>
            <a:ext cx="320040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3" name="Bildplatzhalter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4" name="Textplatzhalter 3"/>
          <p:cNvSpPr>
            <a:spLocks noGrp="1"/>
          </p:cNvSpPr>
          <p:nvPr>
            <p:ph type="body" sz="half" idx="19" hasCustomPrompt="1"/>
          </p:nvPr>
        </p:nvSpPr>
        <p:spPr>
          <a:xfrm>
            <a:off x="4487593" y="4980857"/>
            <a:ext cx="3200400" cy="81034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852567" y="4404595"/>
            <a:ext cx="3190741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6" name="Bildplatzhalter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7" name="Textplatzhalter 3"/>
          <p:cNvSpPr>
            <a:spLocks noGrp="1"/>
          </p:cNvSpPr>
          <p:nvPr>
            <p:ph type="body" sz="half" idx="20" hasCustomPrompt="1"/>
          </p:nvPr>
        </p:nvSpPr>
        <p:spPr>
          <a:xfrm>
            <a:off x="7852442" y="4980854"/>
            <a:ext cx="3194968" cy="810345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748A9B5-1858-4454-934E-4CCFC700924D}" type="datetime1">
              <a:rPr lang="de-DE" noProof="0" smtClean="0"/>
              <a:t>09.06.2021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82016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5456CE-09A8-4398-AD5C-C5B8BA377448}" type="datetime1">
              <a:rPr lang="de-DE" noProof="0" smtClean="0"/>
              <a:t>09.06.2021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6360534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609599"/>
            <a:ext cx="2005011" cy="5181601"/>
          </a:xfrm>
        </p:spPr>
        <p:txBody>
          <a:bodyPr vert="eaVert"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1141410" y="609599"/>
            <a:ext cx="7748590" cy="5181601"/>
          </a:xfrm>
        </p:spPr>
        <p:txBody>
          <a:bodyPr vert="eaVert"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3DDCAF8-CE4B-4582-882D-090A7C25B249}" type="datetime1">
              <a:rPr lang="de-DE" noProof="0" smtClean="0"/>
              <a:t>09.06.2021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187062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FE84AA-F4F9-4489-AF64-14AFD359191A}" type="datetime1">
              <a:rPr lang="de-DE" noProof="0" smtClean="0"/>
              <a:t>09.06.2021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008808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1" y="1419226"/>
            <a:ext cx="9906000" cy="2852737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1" y="4424362"/>
            <a:ext cx="9906000" cy="1374776"/>
          </a:xfrm>
        </p:spPr>
        <p:txBody>
          <a:bodyPr rtlCol="0"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5926CFA-ADBD-4826-8BA4-E1EF2317AD9A}" type="datetime1">
              <a:rPr lang="de-DE" noProof="0" smtClean="0"/>
              <a:t>09.06.2021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74279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1141410" y="2249486"/>
            <a:ext cx="4878389" cy="3541714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172200" y="2249486"/>
            <a:ext cx="4875211" cy="3541714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CC0CC9-81B1-4B9A-A84F-2C683FF51EC8}" type="datetime1">
              <a:rPr lang="de-DE" noProof="0" smtClean="0"/>
              <a:t>09.06.2021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01615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1" y="619126"/>
            <a:ext cx="9906000" cy="1477961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1" y="2249486"/>
            <a:ext cx="4878392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1141410" y="3073397"/>
            <a:ext cx="4878391" cy="2717801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2249485"/>
            <a:ext cx="4875210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6172200" y="3073397"/>
            <a:ext cx="4875210" cy="2717801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8FDA09-4EE3-4D1D-BD4C-01F112BA0158}" type="datetime1">
              <a:rPr lang="de-DE" noProof="0" smtClean="0"/>
              <a:t>09.06.2021</a:t>
            </a:fld>
            <a:endParaRPr lang="de-DE" noProof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082054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D71751-C764-4B93-BAA0-F6AAAE3D7A5A}" type="datetime1">
              <a:rPr lang="de-DE" noProof="0" smtClean="0"/>
              <a:t>09.06.2021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956622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4700363-4109-4728-BE3A-1DC99CC28797}" type="datetime1">
              <a:rPr lang="de-DE" noProof="0" smtClean="0"/>
              <a:t>09.06.2021</a:t>
            </a:fld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84141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6705" y="609601"/>
            <a:ext cx="3856037" cy="1639884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5156200" y="592666"/>
            <a:ext cx="5891209" cy="5198534"/>
          </a:xfrm>
        </p:spPr>
        <p:txBody>
          <a:bodyPr rtlCol="0" anchor="ctr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6705" y="2249486"/>
            <a:ext cx="3856037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0EDDEF-7450-45B8-82E7-7E55F2B65840}" type="datetime1">
              <a:rPr lang="de-DE" noProof="0" smtClean="0"/>
              <a:t>09.06.2021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069401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3" y="609600"/>
            <a:ext cx="5934508" cy="1639886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410" y="2249486"/>
            <a:ext cx="5934511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2622A2-DAE8-4A43-A4B6-BC377E871BC8}" type="datetime1">
              <a:rPr lang="de-DE" noProof="0" smtClean="0"/>
              <a:t>09.06.2021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79425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pe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uppe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hteck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ihand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ihand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ihand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ihand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ihand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ihand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ihand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ihand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ihand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ihand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i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ihand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ihand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ihand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ihand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hteck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ihand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ihand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ihand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ihand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ihand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ihand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ihand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ihand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ihand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ihand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uppe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ihand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ihand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ihand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ihand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ihand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ihand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ihand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ihand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ihand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hteck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endParaRPr lang="de-DE" noProof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-DE" noProof="0" dirty="0"/>
              <a:t>Textmasterformate bearbeiten</a:t>
            </a:r>
          </a:p>
          <a:p>
            <a:pPr lvl="1" rtl="0"/>
            <a:r>
              <a:rPr lang="de-DE" noProof="0" dirty="0"/>
              <a:t>Zweite Ebene</a:t>
            </a:r>
          </a:p>
          <a:p>
            <a:pPr lvl="2" rtl="0"/>
            <a:r>
              <a:rPr lang="de-DE" noProof="0" dirty="0"/>
              <a:t>Dritte Ebene</a:t>
            </a:r>
          </a:p>
          <a:p>
            <a:pPr lvl="3" rtl="0"/>
            <a:r>
              <a:rPr lang="de-DE" noProof="0" dirty="0"/>
              <a:t>Vierte Ebene</a:t>
            </a:r>
          </a:p>
          <a:p>
            <a:pPr lvl="4" rtl="0"/>
            <a:r>
              <a:rPr lang="de-DE" noProof="0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EA0E491-1C9C-471D-9B2D-C17D4E72CADA}" type="datetime1">
              <a:rPr lang="de-DE" noProof="0" smtClean="0"/>
              <a:t>09.06.2021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de-DE" noProof="0" smtClean="0"/>
              <a:pPr rtl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7609873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68D3E5-C7A3-47DF-A374-46BF83A699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9388" y="1041400"/>
            <a:ext cx="9393259" cy="2387600"/>
          </a:xfrm>
        </p:spPr>
        <p:txBody>
          <a:bodyPr rtlCol="0">
            <a:normAutofit/>
          </a:bodyPr>
          <a:lstStyle/>
          <a:p>
            <a:pPr algn="ctr"/>
            <a:r>
              <a:rPr lang="en-150" sz="5400" dirty="0" err="1">
                <a:latin typeface="Rockwell" panose="02060603020205020403" pitchFamily="18" charset="0"/>
              </a:rPr>
              <a:t>Miniprojekt</a:t>
            </a:r>
            <a:r>
              <a:rPr lang="de-DE" sz="5400" dirty="0">
                <a:latin typeface="Rockwell" panose="02060603020205020403" pitchFamily="18" charset="0"/>
              </a:rPr>
              <a:t> 0</a:t>
            </a:r>
            <a:r>
              <a:rPr lang="en-150" sz="5400" dirty="0">
                <a:latin typeface="Rockwell" panose="02060603020205020403" pitchFamily="18" charset="0"/>
              </a:rPr>
              <a:t>1</a:t>
            </a:r>
            <a:br>
              <a:rPr lang="en-150" sz="5400" dirty="0">
                <a:latin typeface="Rockwell" panose="02060603020205020403" pitchFamily="18" charset="0"/>
              </a:rPr>
            </a:br>
            <a:r>
              <a:rPr lang="en-150" sz="4000" dirty="0" err="1">
                <a:solidFill>
                  <a:schemeClr val="tx1">
                    <a:lumMod val="75000"/>
                  </a:schemeClr>
                </a:solidFill>
                <a:latin typeface="Rockwell" panose="02060603020205020403" pitchFamily="18" charset="0"/>
              </a:rPr>
              <a:t>Meilenstein</a:t>
            </a:r>
            <a:r>
              <a:rPr lang="en-150" sz="4000" dirty="0">
                <a:solidFill>
                  <a:schemeClr val="tx1">
                    <a:lumMod val="75000"/>
                  </a:schemeClr>
                </a:solidFill>
                <a:latin typeface="Rockwell" panose="02060603020205020403" pitchFamily="18" charset="0"/>
              </a:rPr>
              <a:t> 02</a:t>
            </a:r>
            <a:endParaRPr lang="de-DE" sz="4000" dirty="0">
              <a:solidFill>
                <a:schemeClr val="tx1">
                  <a:lumMod val="75000"/>
                </a:schemeClr>
              </a:solidFill>
              <a:latin typeface="Rockwell" panose="02060603020205020403" pitchFamily="18" charset="0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E78725B-6E40-4D82-B375-7831D81C29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76127" y="4924106"/>
            <a:ext cx="7819779" cy="1290596"/>
          </a:xfrm>
        </p:spPr>
        <p:txBody>
          <a:bodyPr rtlCol="0" anchor="ctr">
            <a:normAutofit fontScale="85000" lnSpcReduction="20000"/>
          </a:bodyPr>
          <a:lstStyle/>
          <a:p>
            <a:pPr algn="ctr" rtl="0"/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Gruppe L, „Name Zensiert“</a:t>
            </a:r>
          </a:p>
          <a:p>
            <a:pPr algn="ctr" rtl="0"/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(Ibrahim EL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sayed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tuan-dat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 algn="ctr" rtl="0"/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Johannes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waltmann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19359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4">
            <a:extLst>
              <a:ext uri="{FF2B5EF4-FFF2-40B4-BE49-F238E27FC236}">
                <a16:creationId xmlns:a16="http://schemas.microsoft.com/office/drawing/2014/main" id="{6C66F5B2-124B-41E3-827B-4F736646DA2F}"/>
              </a:ext>
            </a:extLst>
          </p:cNvPr>
          <p:cNvSpPr txBox="1"/>
          <p:nvPr/>
        </p:nvSpPr>
        <p:spPr>
          <a:xfrm>
            <a:off x="2672370" y="2767280"/>
            <a:ext cx="684725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150" sz="8000" b="1" dirty="0">
                <a:latin typeface="Rockwell" panose="02060603020205020403"/>
              </a:rPr>
              <a:t>D</a:t>
            </a:r>
            <a:r>
              <a:rPr lang="de-DE" sz="8000" b="1" dirty="0">
                <a:latin typeface="Rockwell" panose="02060603020205020403"/>
              </a:rPr>
              <a:t>a</a:t>
            </a:r>
            <a:r>
              <a:rPr lang="en-150" sz="8000" b="1" dirty="0">
                <a:latin typeface="Rockwell" panose="02060603020205020403"/>
              </a:rPr>
              <a:t>ta </a:t>
            </a:r>
            <a:r>
              <a:rPr lang="en-150" sz="8000" b="1" dirty="0" err="1">
                <a:latin typeface="Rockwell" panose="02060603020205020403"/>
              </a:rPr>
              <a:t>cleanup</a:t>
            </a:r>
            <a:endParaRPr lang="de-DE" sz="8000" b="1" dirty="0">
              <a:latin typeface="Rockwell" panose="02060603020205020403"/>
            </a:endParaRPr>
          </a:p>
        </p:txBody>
      </p:sp>
    </p:spTree>
    <p:extLst>
      <p:ext uri="{BB962C8B-B14F-4D97-AF65-F5344CB8AC3E}">
        <p14:creationId xmlns:p14="http://schemas.microsoft.com/office/powerpoint/2010/main" val="4006394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64A01C22-0F99-4CEA-AE8C-C71E0BB4AD40}"/>
              </a:ext>
            </a:extLst>
          </p:cNvPr>
          <p:cNvGrpSpPr/>
          <p:nvPr/>
        </p:nvGrpSpPr>
        <p:grpSpPr>
          <a:xfrm>
            <a:off x="1623512" y="386904"/>
            <a:ext cx="6349918" cy="1510985"/>
            <a:chOff x="1623512" y="386904"/>
            <a:chExt cx="6349918" cy="1510985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A6946FB-1961-4EEC-9E03-1B35ADD1E8EE}"/>
                </a:ext>
              </a:extLst>
            </p:cNvPr>
            <p:cNvSpPr txBox="1"/>
            <p:nvPr/>
          </p:nvSpPr>
          <p:spPr>
            <a:xfrm>
              <a:off x="1623512" y="386904"/>
              <a:ext cx="63499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150" dirty="0"/>
                <a:t>Truncate Data</a:t>
              </a:r>
              <a:endParaRPr lang="de-DE" dirty="0"/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351519D4-35AA-4157-AE11-18F2FBA09D5C}"/>
                </a:ext>
              </a:extLst>
            </p:cNvPr>
            <p:cNvSpPr txBox="1"/>
            <p:nvPr/>
          </p:nvSpPr>
          <p:spPr>
            <a:xfrm>
              <a:off x="1623512" y="974559"/>
              <a:ext cx="554655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150" dirty="0"/>
                <a:t>Only include data below specific length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150" dirty="0"/>
                <a:t>Cut front and back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150" dirty="0"/>
                <a:t>Sliding window</a:t>
              </a: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204F1159-55D6-4696-9EF8-CBC51E36A402}"/>
              </a:ext>
            </a:extLst>
          </p:cNvPr>
          <p:cNvSpPr txBox="1"/>
          <p:nvPr/>
        </p:nvSpPr>
        <p:spPr>
          <a:xfrm>
            <a:off x="1623512" y="2845946"/>
            <a:ext cx="6349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dirty="0"/>
              <a:t>Pad data to uniform length</a:t>
            </a:r>
            <a:endParaRPr lang="de-DE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ACEE7C1-4195-4780-9D85-6592DCAF25BD}"/>
              </a:ext>
            </a:extLst>
          </p:cNvPr>
          <p:cNvGrpSpPr/>
          <p:nvPr/>
        </p:nvGrpSpPr>
        <p:grpSpPr>
          <a:xfrm>
            <a:off x="1623512" y="4163335"/>
            <a:ext cx="6349918" cy="1233986"/>
            <a:chOff x="1623512" y="4163335"/>
            <a:chExt cx="6349918" cy="1233986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346F5EC-FF0E-45B6-AD76-FC8E71CDA64F}"/>
                </a:ext>
              </a:extLst>
            </p:cNvPr>
            <p:cNvSpPr txBox="1"/>
            <p:nvPr/>
          </p:nvSpPr>
          <p:spPr>
            <a:xfrm>
              <a:off x="1623512" y="4163335"/>
              <a:ext cx="63499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150" dirty="0"/>
                <a:t>Feed data into Neural Network</a:t>
              </a:r>
              <a:endParaRPr lang="de-DE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6A91193-C980-4080-8A11-929F45D9D1BE}"/>
                </a:ext>
              </a:extLst>
            </p:cNvPr>
            <p:cNvSpPr txBox="1"/>
            <p:nvPr/>
          </p:nvSpPr>
          <p:spPr>
            <a:xfrm>
              <a:off x="1623512" y="4750990"/>
              <a:ext cx="55465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150" dirty="0"/>
                <a:t>Play around with parameters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150" dirty="0"/>
            </a:p>
          </p:txBody>
        </p:sp>
      </p:grpSp>
    </p:spTree>
    <p:extLst>
      <p:ext uri="{BB962C8B-B14F-4D97-AF65-F5344CB8AC3E}">
        <p14:creationId xmlns:p14="http://schemas.microsoft.com/office/powerpoint/2010/main" val="2591773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31AC8749-D6A1-4C05-A8C1-2F60FB0CCF39}"/>
              </a:ext>
            </a:extLst>
          </p:cNvPr>
          <p:cNvSpPr txBox="1"/>
          <p:nvPr/>
        </p:nvSpPr>
        <p:spPr>
          <a:xfrm>
            <a:off x="1623512" y="386904"/>
            <a:ext cx="6349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dirty="0"/>
              <a:t>Truncate Data</a:t>
            </a:r>
            <a:endParaRPr lang="de-DE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830413A-19A5-4F42-AC9C-E56FC8B7AFFB}"/>
              </a:ext>
            </a:extLst>
          </p:cNvPr>
          <p:cNvGrpSpPr/>
          <p:nvPr/>
        </p:nvGrpSpPr>
        <p:grpSpPr>
          <a:xfrm>
            <a:off x="5125263" y="869624"/>
            <a:ext cx="3180016" cy="2439264"/>
            <a:chOff x="5125263" y="869624"/>
            <a:chExt cx="3180016" cy="2439264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E5D04EC0-6213-4DAA-AA59-51241EB494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5263" y="1238956"/>
              <a:ext cx="3180016" cy="2069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92E1F3B-670C-4BE6-9AB8-6012DA5AE139}"/>
                </a:ext>
              </a:extLst>
            </p:cNvPr>
            <p:cNvSpPr txBox="1"/>
            <p:nvPr/>
          </p:nvSpPr>
          <p:spPr>
            <a:xfrm>
              <a:off x="5125263" y="869624"/>
              <a:ext cx="26391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150" dirty="0"/>
                <a:t>Cut front and back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5B680724-6B5B-4F15-BED0-73C52A8D161C}"/>
              </a:ext>
            </a:extLst>
          </p:cNvPr>
          <p:cNvGrpSpPr/>
          <p:nvPr/>
        </p:nvGrpSpPr>
        <p:grpSpPr>
          <a:xfrm>
            <a:off x="1247604" y="869624"/>
            <a:ext cx="3180017" cy="2439264"/>
            <a:chOff x="1247604" y="869624"/>
            <a:chExt cx="3180017" cy="2439264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4D5D3B3-86E3-4347-935E-6E85405198F8}"/>
                </a:ext>
              </a:extLst>
            </p:cNvPr>
            <p:cNvSpPr txBox="1"/>
            <p:nvPr/>
          </p:nvSpPr>
          <p:spPr>
            <a:xfrm>
              <a:off x="1247604" y="869624"/>
              <a:ext cx="21212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150" dirty="0"/>
                <a:t>Sliding Windows</a:t>
              </a:r>
              <a:endParaRPr lang="de-DE" dirty="0"/>
            </a:p>
          </p:txBody>
        </p:sp>
        <p:pic>
          <p:nvPicPr>
            <p:cNvPr id="4098" name="Picture 2">
              <a:extLst>
                <a:ext uri="{FF2B5EF4-FFF2-40B4-BE49-F238E27FC236}">
                  <a16:creationId xmlns:a16="http://schemas.microsoft.com/office/drawing/2014/main" id="{7910277E-0641-4370-95B4-514E0B07CB3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7605" y="1238956"/>
              <a:ext cx="3180016" cy="2069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8EE04F6D-9768-4ACA-9A91-EF18986FFA17}"/>
              </a:ext>
            </a:extLst>
          </p:cNvPr>
          <p:cNvGrpSpPr/>
          <p:nvPr/>
        </p:nvGrpSpPr>
        <p:grpSpPr>
          <a:xfrm>
            <a:off x="2475645" y="3872278"/>
            <a:ext cx="5590086" cy="1913871"/>
            <a:chOff x="2475645" y="3872278"/>
            <a:chExt cx="5590086" cy="1913871"/>
          </a:xfrm>
        </p:grpSpPr>
        <p:pic>
          <p:nvPicPr>
            <p:cNvPr id="3074" name="Picture 2">
              <a:extLst>
                <a:ext uri="{FF2B5EF4-FFF2-40B4-BE49-F238E27FC236}">
                  <a16:creationId xmlns:a16="http://schemas.microsoft.com/office/drawing/2014/main" id="{A2243E11-08B8-4870-AC61-17A70B51570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5263" y="3872278"/>
              <a:ext cx="2940468" cy="19138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4E8EB9D-47BE-4F95-9E78-F791508FE84F}"/>
                </a:ext>
              </a:extLst>
            </p:cNvPr>
            <p:cNvSpPr txBox="1"/>
            <p:nvPr/>
          </p:nvSpPr>
          <p:spPr>
            <a:xfrm>
              <a:off x="2475645" y="4506047"/>
              <a:ext cx="23228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150" dirty="0"/>
                <a:t>Overview of all Force values after cutting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97490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0762D98-AC10-4F74-B032-4A96D25DCFF6}"/>
              </a:ext>
            </a:extLst>
          </p:cNvPr>
          <p:cNvCxnSpPr>
            <a:cxnSpLocks/>
          </p:cNvCxnSpPr>
          <p:nvPr/>
        </p:nvCxnSpPr>
        <p:spPr>
          <a:xfrm>
            <a:off x="5486400" y="4519863"/>
            <a:ext cx="3232484" cy="0"/>
          </a:xfrm>
          <a:prstGeom prst="straightConnector1">
            <a:avLst/>
          </a:prstGeom>
          <a:ln w="28575">
            <a:solidFill>
              <a:srgbClr val="B3DCE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07ED791F-4F53-491F-B11E-A2A9FF50F140}"/>
              </a:ext>
            </a:extLst>
          </p:cNvPr>
          <p:cNvSpPr txBox="1"/>
          <p:nvPr/>
        </p:nvSpPr>
        <p:spPr>
          <a:xfrm>
            <a:off x="5486400" y="4519863"/>
            <a:ext cx="60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150" dirty="0"/>
              <a:t>Time</a:t>
            </a:r>
            <a:endParaRPr lang="de-DE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6F3CD26-D955-458C-8D12-23F2DCD72031}"/>
              </a:ext>
            </a:extLst>
          </p:cNvPr>
          <p:cNvCxnSpPr>
            <a:cxnSpLocks/>
          </p:cNvCxnSpPr>
          <p:nvPr/>
        </p:nvCxnSpPr>
        <p:spPr>
          <a:xfrm flipV="1">
            <a:off x="5133473" y="1969169"/>
            <a:ext cx="0" cy="2109536"/>
          </a:xfrm>
          <a:prstGeom prst="straightConnector1">
            <a:avLst/>
          </a:prstGeom>
          <a:ln w="28575">
            <a:solidFill>
              <a:srgbClr val="B3DCE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F78D706A-4CBA-4576-BD35-4D8A4175D66E}"/>
              </a:ext>
            </a:extLst>
          </p:cNvPr>
          <p:cNvSpPr txBox="1"/>
          <p:nvPr/>
        </p:nvSpPr>
        <p:spPr>
          <a:xfrm rot="16200000">
            <a:off x="4352369" y="3348985"/>
            <a:ext cx="1090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150" dirty="0"/>
              <a:t>Coverage</a:t>
            </a:r>
            <a:endParaRPr lang="de-DE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91BC75A-B993-41CC-8475-667ABAC1CE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7195" y="2067426"/>
            <a:ext cx="356235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36A3E91-A122-4774-8A53-37FC3E35B8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3512" y="1250180"/>
            <a:ext cx="2450462" cy="347683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1AC8749-D6A1-4C05-A8C1-2F60FB0CCF39}"/>
              </a:ext>
            </a:extLst>
          </p:cNvPr>
          <p:cNvSpPr txBox="1"/>
          <p:nvPr/>
        </p:nvSpPr>
        <p:spPr>
          <a:xfrm>
            <a:off x="1623512" y="386904"/>
            <a:ext cx="6349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dirty="0"/>
              <a:t>Pad data to uniform length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76616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4">
            <a:extLst>
              <a:ext uri="{FF2B5EF4-FFF2-40B4-BE49-F238E27FC236}">
                <a16:creationId xmlns:a16="http://schemas.microsoft.com/office/drawing/2014/main" id="{6C66F5B2-124B-41E3-827B-4F736646DA2F}"/>
              </a:ext>
            </a:extLst>
          </p:cNvPr>
          <p:cNvSpPr txBox="1"/>
          <p:nvPr/>
        </p:nvSpPr>
        <p:spPr>
          <a:xfrm>
            <a:off x="2007316" y="2151727"/>
            <a:ext cx="8177367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150" sz="8000" b="1" dirty="0">
                <a:latin typeface="Rockwell" panose="02060603020205020403"/>
              </a:rPr>
              <a:t>Building </a:t>
            </a:r>
          </a:p>
          <a:p>
            <a:pPr algn="ctr"/>
            <a:r>
              <a:rPr lang="en-150" sz="8000" b="1" dirty="0">
                <a:latin typeface="Rockwell" panose="02060603020205020403"/>
              </a:rPr>
              <a:t>Neural Network</a:t>
            </a:r>
            <a:endParaRPr lang="de-DE" sz="8000" b="1" dirty="0">
              <a:latin typeface="Rockwell" panose="02060603020205020403"/>
            </a:endParaRPr>
          </a:p>
        </p:txBody>
      </p:sp>
    </p:spTree>
    <p:extLst>
      <p:ext uri="{BB962C8B-B14F-4D97-AF65-F5344CB8AC3E}">
        <p14:creationId xmlns:p14="http://schemas.microsoft.com/office/powerpoint/2010/main" val="1693735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31AC8749-D6A1-4C05-A8C1-2F60FB0CCF39}"/>
              </a:ext>
            </a:extLst>
          </p:cNvPr>
          <p:cNvSpPr txBox="1"/>
          <p:nvPr/>
        </p:nvSpPr>
        <p:spPr>
          <a:xfrm>
            <a:off x="1623512" y="386904"/>
            <a:ext cx="2956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dirty="0"/>
              <a:t>Feed data into neural network</a:t>
            </a:r>
            <a:endParaRPr lang="de-DE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912598-60E9-4CB8-BC71-FD8DFBDB05EA}"/>
              </a:ext>
            </a:extLst>
          </p:cNvPr>
          <p:cNvSpPr txBox="1"/>
          <p:nvPr/>
        </p:nvSpPr>
        <p:spPr>
          <a:xfrm>
            <a:off x="997869" y="1930476"/>
            <a:ext cx="48013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R</a:t>
            </a:r>
            <a:r>
              <a:rPr lang="en-150" dirty="0"/>
              <a:t> = </a:t>
            </a:r>
            <a:r>
              <a:rPr lang="en-150" dirty="0" err="1"/>
              <a:t>Gewähltes</a:t>
            </a:r>
            <a:r>
              <a:rPr lang="en-150" dirty="0"/>
              <a:t> Padding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N</a:t>
            </a:r>
            <a:r>
              <a:rPr lang="en-150" dirty="0"/>
              <a:t> = </a:t>
            </a:r>
            <a:r>
              <a:rPr lang="en-150" dirty="0" err="1"/>
              <a:t>Anz</a:t>
            </a:r>
            <a:r>
              <a:rPr lang="en-150" dirty="0"/>
              <a:t>. </a:t>
            </a:r>
            <a:r>
              <a:rPr lang="en-150" dirty="0" err="1"/>
              <a:t>Neuronen</a:t>
            </a:r>
            <a:r>
              <a:rPr lang="en-150" dirty="0"/>
              <a:t> </a:t>
            </a:r>
            <a:r>
              <a:rPr lang="en-150" dirty="0" err="1"/>
              <a:t>im</a:t>
            </a:r>
            <a:r>
              <a:rPr lang="en-150" dirty="0"/>
              <a:t> </a:t>
            </a:r>
            <a:r>
              <a:rPr lang="en-150" dirty="0" err="1"/>
              <a:t>ersten</a:t>
            </a:r>
            <a:r>
              <a:rPr lang="en-150" dirty="0"/>
              <a:t> hidden Layer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150" dirty="0"/>
              <a:t>M = </a:t>
            </a:r>
            <a:r>
              <a:rPr lang="en-150" dirty="0" err="1"/>
              <a:t>Anz</a:t>
            </a:r>
            <a:r>
              <a:rPr lang="en-150" dirty="0"/>
              <a:t>. </a:t>
            </a:r>
            <a:r>
              <a:rPr lang="en-150" dirty="0" err="1"/>
              <a:t>Neuronen</a:t>
            </a:r>
            <a:r>
              <a:rPr lang="en-150" dirty="0"/>
              <a:t> </a:t>
            </a:r>
            <a:r>
              <a:rPr lang="en-150" dirty="0" err="1"/>
              <a:t>im</a:t>
            </a:r>
            <a:r>
              <a:rPr lang="en-150" dirty="0"/>
              <a:t> </a:t>
            </a:r>
            <a:r>
              <a:rPr lang="en-150" dirty="0" err="1"/>
              <a:t>zweiten</a:t>
            </a:r>
            <a:r>
              <a:rPr lang="en-150" dirty="0"/>
              <a:t> hidden Layer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150" dirty="0"/>
              <a:t>26 </a:t>
            </a:r>
            <a:r>
              <a:rPr lang="de-DE" dirty="0">
                <a:effectLst/>
                <a:latin typeface="u2400"/>
              </a:rPr>
              <a:t>➞</a:t>
            </a:r>
            <a:r>
              <a:rPr lang="en-150" dirty="0">
                <a:effectLst/>
                <a:latin typeface="u2400"/>
              </a:rPr>
              <a:t> </a:t>
            </a:r>
            <a:r>
              <a:rPr lang="en-150" dirty="0" err="1">
                <a:effectLst/>
                <a:latin typeface="u2400"/>
              </a:rPr>
              <a:t>Anz</a:t>
            </a:r>
            <a:r>
              <a:rPr lang="en-150" dirty="0">
                <a:effectLst/>
                <a:latin typeface="u2400"/>
              </a:rPr>
              <a:t>. </a:t>
            </a:r>
            <a:r>
              <a:rPr lang="de-DE" dirty="0">
                <a:effectLst/>
                <a:latin typeface="u2400"/>
              </a:rPr>
              <a:t>D</a:t>
            </a:r>
            <a:r>
              <a:rPr lang="en-150" dirty="0">
                <a:effectLst/>
                <a:latin typeface="u2400"/>
              </a:rPr>
              <a:t>er Klassen</a:t>
            </a:r>
            <a:endParaRPr lang="de-DE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8CEAC5C9-18EE-467C-BA71-EB37FE4A10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2989" y="376128"/>
            <a:ext cx="5261142" cy="6094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B6CE1FF-10D6-4CE0-B2D1-A44AEA61E30B}"/>
              </a:ext>
            </a:extLst>
          </p:cNvPr>
          <p:cNvSpPr txBox="1"/>
          <p:nvPr/>
        </p:nvSpPr>
        <p:spPr>
          <a:xfrm>
            <a:off x="997868" y="3423612"/>
            <a:ext cx="48013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3851922F-70FC-44D4-99F5-950627B3D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583" y="4526968"/>
            <a:ext cx="486552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Evaluate</a:t>
            </a:r>
            <a:r>
              <a:rPr kumimoji="0" lang="de-DE" altLang="de-DE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on </a:t>
            </a:r>
            <a:r>
              <a:rPr kumimoji="0" lang="de-DE" altLang="de-DE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test</a:t>
            </a:r>
            <a:r>
              <a:rPr kumimoji="0" lang="de-DE" altLang="de-DE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de-DE" altLang="de-DE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data</a:t>
            </a:r>
            <a:r>
              <a:rPr kumimoji="0" lang="de-DE" altLang="de-DE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82/82 [==============================] - 0s 2ms/</a:t>
            </a:r>
            <a:r>
              <a:rPr kumimoji="0" lang="de-DE" altLang="de-DE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step</a:t>
            </a:r>
            <a:r>
              <a:rPr kumimoji="0" lang="de-DE" altLang="de-DE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endParaRPr kumimoji="0" lang="en-150" altLang="de-DE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acc</a:t>
            </a:r>
            <a:r>
              <a:rPr kumimoji="0" lang="de-DE" altLang="de-DE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: </a:t>
            </a:r>
            <a:r>
              <a:rPr kumimoji="0" lang="en-150" altLang="de-DE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0.7881</a:t>
            </a: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2FA990-6D7E-43A4-ADDB-EF8F171E66F3}"/>
              </a:ext>
            </a:extLst>
          </p:cNvPr>
          <p:cNvSpPr txBox="1"/>
          <p:nvPr/>
        </p:nvSpPr>
        <p:spPr>
          <a:xfrm>
            <a:off x="1623512" y="3421292"/>
            <a:ext cx="726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dirty="0"/>
              <a:t>Result</a:t>
            </a:r>
            <a:endParaRPr lang="de-DE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CFB84D-378E-4A00-A934-905AC46D78F8}"/>
              </a:ext>
            </a:extLst>
          </p:cNvPr>
          <p:cNvSpPr txBox="1"/>
          <p:nvPr/>
        </p:nvSpPr>
        <p:spPr>
          <a:xfrm>
            <a:off x="997868" y="3790624"/>
            <a:ext cx="48013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150" dirty="0"/>
              <a:t>Split into Test/Train Datasets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150" dirty="0"/>
              <a:t>Calculate Average accuracy across 20-30 runs</a:t>
            </a:r>
          </a:p>
        </p:txBody>
      </p:sp>
    </p:spTree>
    <p:extLst>
      <p:ext uri="{BB962C8B-B14F-4D97-AF65-F5344CB8AC3E}">
        <p14:creationId xmlns:p14="http://schemas.microsoft.com/office/powerpoint/2010/main" val="354830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4">
            <a:extLst>
              <a:ext uri="{FF2B5EF4-FFF2-40B4-BE49-F238E27FC236}">
                <a16:creationId xmlns:a16="http://schemas.microsoft.com/office/drawing/2014/main" id="{6C66F5B2-124B-41E3-827B-4F736646DA2F}"/>
              </a:ext>
            </a:extLst>
          </p:cNvPr>
          <p:cNvSpPr txBox="1"/>
          <p:nvPr/>
        </p:nvSpPr>
        <p:spPr>
          <a:xfrm>
            <a:off x="2819309" y="2151727"/>
            <a:ext cx="655339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150" sz="8000" b="1" dirty="0">
                <a:latin typeface="Rockwell" panose="02060603020205020403"/>
              </a:rPr>
              <a:t>Future plans</a:t>
            </a:r>
            <a:endParaRPr lang="de-DE" sz="8000" b="1" dirty="0">
              <a:latin typeface="Rockwell" panose="02060603020205020403"/>
            </a:endParaRPr>
          </a:p>
        </p:txBody>
      </p:sp>
    </p:spTree>
    <p:extLst>
      <p:ext uri="{BB962C8B-B14F-4D97-AF65-F5344CB8AC3E}">
        <p14:creationId xmlns:p14="http://schemas.microsoft.com/office/powerpoint/2010/main" val="3454547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31AC8749-D6A1-4C05-A8C1-2F60FB0CCF39}"/>
              </a:ext>
            </a:extLst>
          </p:cNvPr>
          <p:cNvSpPr txBox="1"/>
          <p:nvPr/>
        </p:nvSpPr>
        <p:spPr>
          <a:xfrm>
            <a:off x="1623512" y="386904"/>
            <a:ext cx="2956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dirty="0" err="1"/>
              <a:t>Preprocessing</a:t>
            </a:r>
            <a:endParaRPr lang="de-DE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F5D5001-1199-4D12-BE73-F953D14F8D38}"/>
              </a:ext>
            </a:extLst>
          </p:cNvPr>
          <p:cNvSpPr txBox="1"/>
          <p:nvPr/>
        </p:nvSpPr>
        <p:spPr>
          <a:xfrm>
            <a:off x="1623512" y="974559"/>
            <a:ext cx="55465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150" dirty="0"/>
              <a:t>Compare performance between our 2 truncation methods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150" dirty="0"/>
              <a:t>Find alternative way to normalize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150" dirty="0"/>
              <a:t>Tweak parameters of neural network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150"/>
              <a:t>Tweak pre-processing </a:t>
            </a:r>
            <a:r>
              <a:rPr lang="en-150" dirty="0"/>
              <a:t>parameters</a:t>
            </a:r>
          </a:p>
        </p:txBody>
      </p:sp>
    </p:spTree>
    <p:extLst>
      <p:ext uri="{BB962C8B-B14F-4D97-AF65-F5344CB8AC3E}">
        <p14:creationId xmlns:p14="http://schemas.microsoft.com/office/powerpoint/2010/main" val="21735953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chaltkreis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478295_TF77815013" id="{04FF5A99-61E7-430B-AE6F-491A1D25D07E}" vid="{DB37A2E5-7D94-4BCB-A9E4-00BDC7001538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Zyklus ProblemLösung </Template>
  <TotalTime>0</TotalTime>
  <Words>167</Words>
  <Application>Microsoft Office PowerPoint</Application>
  <PresentationFormat>Widescreen</PresentationFormat>
  <Paragraphs>38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Unicode MS</vt:lpstr>
      <vt:lpstr>Calibri</vt:lpstr>
      <vt:lpstr>Rockwell</vt:lpstr>
      <vt:lpstr>Tahoma</vt:lpstr>
      <vt:lpstr>Tw Cen MT</vt:lpstr>
      <vt:lpstr>u2400</vt:lpstr>
      <vt:lpstr>Schaltkreis</vt:lpstr>
      <vt:lpstr>Miniprojekt 01 Meilenstein 02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2021-05-18T15:16:27Z</dcterms:created>
  <dcterms:modified xsi:type="dcterms:W3CDTF">2021-06-09T08:06:55Z</dcterms:modified>
</cp:coreProperties>
</file>