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78" r:id="rId4"/>
    <p:sldId id="281" r:id="rId5"/>
    <p:sldId id="282" r:id="rId6"/>
    <p:sldId id="280" r:id="rId7"/>
    <p:sldId id="284" r:id="rId8"/>
    <p:sldId id="287" r:id="rId9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CE2"/>
    <a:srgbClr val="EEB9C1"/>
    <a:srgbClr val="66B9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1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0F48B6-5B74-492F-8C77-22AA2F9DF1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D0857B-1418-4191-8062-6C804F6154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645E-5B78-4A7E-8787-9789C929C889}" type="datetimeFigureOut">
              <a:rPr lang="de-DE" smtClean="0"/>
              <a:t>21.07.2021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8D3872-5A76-4844-8F69-62285C355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C596D5-D3AF-4913-9CBD-8BDF45498A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AB19E-CF68-4924-B2FF-8A36A1E4B6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818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7A7E-606D-4085-B5D9-B84283FD64F4}" type="datetimeFigureOut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Textmasterformate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CFCAB-7ED9-4BDC-8A18-79F8B7017FB3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7979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CCFCAB-7ED9-4BDC-8A18-79F8B7017F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9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e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htec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ihand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ihand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htec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ihand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ihand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ihand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ihand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ihand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ihand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ihand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ihand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ihand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ihand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ihand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ihand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ihand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ihand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ihand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ihand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ihand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ihand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ihand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ihand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ihand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ihand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ihand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ihand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htec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ihand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ihand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ihand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ihand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ihand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ihand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ihand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ihand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ihand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ihand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ihand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htec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ihand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ihand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ihand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ihand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ihand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ihand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ihand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ihand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ihand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ihand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ihand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ihand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ihand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5F7EF189-DD92-4021-9F0B-61FCC0321CAD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it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D1FF06-CF27-4334-B3B7-637620F1E6E4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D956CA-E2FF-4F62-8224-666708E9F3E2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05D6B7-3004-4FAC-BC3A-015FE0A57446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60" name="Textfeld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74A034-6A41-405C-94EC-809CF0CECE64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B17A2-F2E5-4595-A7FB-9B751BAAC273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48A9B5-1858-4454-934E-4CCFC700924D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5456CE-09A8-4398-AD5C-C5B8BA377448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DDCAF8-CE4B-4582-882D-090A7C25B249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E84AA-F4F9-4489-AF64-14AFD359191A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26CFA-ADBD-4826-8BA4-E1EF2317AD9A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C0CC9-81B1-4B9A-A84F-2C683FF51EC8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2249486"/>
            <a:ext cx="487839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249485"/>
            <a:ext cx="4875210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FDA09-4EE3-4D1D-BD4C-01F112BA0158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D71751-C764-4B93-BAA0-F6AAAE3D7A5A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700363-4109-4728-BE3A-1DC99CC28797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EDDEF-7450-45B8-82E7-7E55F2B65840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2622A2-DAE8-4A43-A4B6-BC377E871BC8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e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pe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htec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ihand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ihand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ihand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ihand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ihand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ihand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ihand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ihand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ihand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ihand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i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ihand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ihand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ihand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ihand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htec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ihand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ihand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ihand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ihand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ihand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ihand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ihand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ihand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ihand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ihand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pe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ihand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ihand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ihand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ihand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ihand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ihand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ihand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ihand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ihand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htec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de-DE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 dirty="0"/>
              <a:t>Textmasterformate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EA0E491-1C9C-471D-9B2D-C17D4E72CADA}" type="datetime1">
              <a:rPr lang="de-DE" noProof="0" smtClean="0"/>
              <a:t>21.07.2021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9388" y="1041400"/>
            <a:ext cx="9393259" cy="2387600"/>
          </a:xfrm>
        </p:spPr>
        <p:txBody>
          <a:bodyPr rtlCol="0">
            <a:normAutofit/>
          </a:bodyPr>
          <a:lstStyle/>
          <a:p>
            <a:pPr algn="ctr"/>
            <a:r>
              <a:rPr lang="en-150" sz="5400" dirty="0" err="1">
                <a:latin typeface="Rockwell" panose="02060603020205020403" pitchFamily="18" charset="0"/>
              </a:rPr>
              <a:t>Miniprojekt</a:t>
            </a:r>
            <a:r>
              <a:rPr lang="de-DE" sz="5400" dirty="0">
                <a:latin typeface="Rockwell" panose="02060603020205020403" pitchFamily="18" charset="0"/>
              </a:rPr>
              <a:t> 0</a:t>
            </a:r>
            <a:r>
              <a:rPr lang="en-150" sz="5400" dirty="0">
                <a:latin typeface="Rockwell" panose="02060603020205020403" pitchFamily="18" charset="0"/>
              </a:rPr>
              <a:t>2</a:t>
            </a:r>
            <a:br>
              <a:rPr lang="en-150" sz="5400" dirty="0">
                <a:latin typeface="Rockwell" panose="02060603020205020403" pitchFamily="18" charset="0"/>
              </a:rPr>
            </a:br>
            <a:r>
              <a:rPr lang="en-150" sz="4000" dirty="0" err="1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Meilenstein</a:t>
            </a:r>
            <a:r>
              <a:rPr lang="en-150" sz="4000" dirty="0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 03</a:t>
            </a:r>
            <a:endParaRPr lang="de-DE" sz="4000" dirty="0">
              <a:solidFill>
                <a:schemeClr val="tx1">
                  <a:lumMod val="75000"/>
                </a:schemeClr>
              </a:solidFill>
              <a:latin typeface="Rockwell" panose="02060603020205020403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127" y="4924106"/>
            <a:ext cx="7819779" cy="1290596"/>
          </a:xfrm>
        </p:spPr>
        <p:txBody>
          <a:bodyPr rtlCol="0" anchor="ctr">
            <a:normAutofit fontScale="85000" lnSpcReduction="20000"/>
          </a:bodyPr>
          <a:lstStyle/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Gruppe L, „Name Zensiert“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(Ibrahim EL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sayed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tuan-dat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Johannes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waltmann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picture containing text, mounted, set, dark&#10;&#10;Description automatically generated">
            <a:extLst>
              <a:ext uri="{FF2B5EF4-FFF2-40B4-BE49-F238E27FC236}">
                <a16:creationId xmlns:a16="http://schemas.microsoft.com/office/drawing/2014/main" id="{72602BE1-0F6B-4841-A6BC-FDAEEA894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19" y="368968"/>
            <a:ext cx="2720028" cy="6120063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6AC377D-EDF9-41B1-A4BB-176105430E9A}"/>
              </a:ext>
            </a:extLst>
          </p:cNvPr>
          <p:cNvSpPr txBox="1"/>
          <p:nvPr/>
        </p:nvSpPr>
        <p:spPr>
          <a:xfrm>
            <a:off x="4219074" y="753979"/>
            <a:ext cx="221086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150" dirty="0"/>
              <a:t>Splitting Scenarios</a:t>
            </a:r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r>
              <a:rPr lang="en-150" dirty="0"/>
              <a:t>Choose Scenario</a:t>
            </a:r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r>
              <a:rPr lang="en-150" dirty="0"/>
              <a:t>Pre-processing</a:t>
            </a:r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r>
              <a:rPr lang="en-150" dirty="0"/>
              <a:t>Train</a:t>
            </a:r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endParaRPr lang="en-150" dirty="0"/>
          </a:p>
          <a:p>
            <a:pPr marL="342900" indent="-342900">
              <a:buAutoNum type="arabicPeriod"/>
            </a:pPr>
            <a:r>
              <a:rPr lang="en-150" dirty="0"/>
              <a:t>Evaluate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971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5B7D85F-2546-4590-B50C-829F0BB4E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5422" y="1599781"/>
            <a:ext cx="8920999" cy="2402724"/>
          </a:xfrm>
        </p:spPr>
        <p:txBody>
          <a:bodyPr>
            <a:normAutofit/>
          </a:bodyPr>
          <a:lstStyle/>
          <a:p>
            <a:r>
              <a:rPr lang="en-150" dirty="0"/>
              <a:t>Scenario: Jenga/Sorting</a:t>
            </a:r>
          </a:p>
          <a:p>
            <a:r>
              <a:rPr lang="en-150" dirty="0" err="1"/>
              <a:t>ArmNormalization</a:t>
            </a:r>
            <a:r>
              <a:rPr lang="en-150" dirty="0"/>
              <a:t>: True/False</a:t>
            </a:r>
          </a:p>
          <a:p>
            <a:r>
              <a:rPr lang="en-150" dirty="0" err="1"/>
              <a:t>HeightNormalization</a:t>
            </a:r>
            <a:r>
              <a:rPr lang="en-150" dirty="0"/>
              <a:t>: True/False</a:t>
            </a:r>
          </a:p>
          <a:p>
            <a:r>
              <a:rPr lang="de-DE" dirty="0">
                <a:effectLst/>
                <a:latin typeface="u2000"/>
              </a:rPr>
              <a:t>→</a:t>
            </a:r>
            <a:r>
              <a:rPr lang="en-150" dirty="0">
                <a:effectLst/>
                <a:latin typeface="u2000"/>
              </a:rPr>
              <a:t> </a:t>
            </a:r>
            <a:r>
              <a:rPr lang="en-150" dirty="0">
                <a:latin typeface="u2000"/>
              </a:rPr>
              <a:t>8 Scenarios</a:t>
            </a:r>
            <a:endParaRPr lang="en-15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463A-4647-4470-83CF-88D7355BAD63}"/>
              </a:ext>
            </a:extLst>
          </p:cNvPr>
          <p:cNvSpPr txBox="1"/>
          <p:nvPr/>
        </p:nvSpPr>
        <p:spPr>
          <a:xfrm>
            <a:off x="1145422" y="834190"/>
            <a:ext cx="397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</a:t>
            </a:r>
            <a:r>
              <a:rPr lang="en-150" dirty="0" err="1"/>
              <a:t>plit</a:t>
            </a:r>
            <a:r>
              <a:rPr lang="en-150" dirty="0"/>
              <a:t> Scenarios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6413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5B7D85F-2546-4590-B50C-829F0BB4E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5422" y="1599780"/>
            <a:ext cx="8920999" cy="4712787"/>
          </a:xfrm>
        </p:spPr>
        <p:txBody>
          <a:bodyPr>
            <a:normAutofit/>
          </a:bodyPr>
          <a:lstStyle/>
          <a:p>
            <a:r>
              <a:rPr lang="en-150" dirty="0"/>
              <a:t>Drop unnecessary columns (metainformation already saved in </a:t>
            </a:r>
            <a:r>
              <a:rPr lang="en-150" dirty="0" err="1"/>
              <a:t>dict</a:t>
            </a:r>
            <a:r>
              <a:rPr lang="en-150" dirty="0"/>
              <a:t>)</a:t>
            </a:r>
          </a:p>
          <a:p>
            <a:r>
              <a:rPr lang="en-150" dirty="0"/>
              <a:t>Remove sensor data with low presumed accuracy (where Right-/</a:t>
            </a:r>
            <a:r>
              <a:rPr lang="en-150" dirty="0" err="1"/>
              <a:t>LeftHandTracking</a:t>
            </a:r>
            <a:r>
              <a:rPr lang="en-150" dirty="0"/>
              <a:t> was low)</a:t>
            </a:r>
          </a:p>
          <a:p>
            <a:r>
              <a:rPr lang="en-150" dirty="0"/>
              <a:t>Pad to multiple of window size (prep</a:t>
            </a:r>
            <a:r>
              <a:rPr lang="de-DE" dirty="0"/>
              <a:t>a</a:t>
            </a:r>
            <a:r>
              <a:rPr lang="en-150" dirty="0"/>
              <a:t>ration for sliding window)</a:t>
            </a:r>
          </a:p>
          <a:p>
            <a:r>
              <a:rPr lang="en-150" dirty="0"/>
              <a:t>Interpolate removed data/padding</a:t>
            </a:r>
          </a:p>
          <a:p>
            <a:r>
              <a:rPr lang="en-150" dirty="0"/>
              <a:t>Sliding window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463A-4647-4470-83CF-88D7355BAD63}"/>
              </a:ext>
            </a:extLst>
          </p:cNvPr>
          <p:cNvSpPr txBox="1"/>
          <p:nvPr/>
        </p:nvSpPr>
        <p:spPr>
          <a:xfrm>
            <a:off x="1145422" y="834190"/>
            <a:ext cx="397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Pre-Processing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8479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5B7D85F-2546-4590-B50C-829F0BB4E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82643" y="1752180"/>
            <a:ext cx="4453273" cy="4712787"/>
          </a:xfrm>
        </p:spPr>
        <p:txBody>
          <a:bodyPr>
            <a:normAutofit fontScale="92500" lnSpcReduction="10000"/>
          </a:bodyPr>
          <a:lstStyle/>
          <a:p>
            <a:r>
              <a:rPr lang="en-150" dirty="0"/>
              <a:t>Flatten</a:t>
            </a:r>
          </a:p>
          <a:p>
            <a:r>
              <a:rPr lang="en-150" dirty="0" err="1"/>
              <a:t>BatchNormalization</a:t>
            </a:r>
            <a:endParaRPr lang="en-150" dirty="0"/>
          </a:p>
          <a:p>
            <a:r>
              <a:rPr lang="en-150" dirty="0"/>
              <a:t>5x Drop/Dense</a:t>
            </a:r>
          </a:p>
          <a:p>
            <a:r>
              <a:rPr lang="en-150" dirty="0"/>
              <a:t>Output</a:t>
            </a:r>
          </a:p>
          <a:p>
            <a:r>
              <a:rPr lang="en-150" dirty="0"/>
              <a:t>Goodness based on </a:t>
            </a:r>
            <a:r>
              <a:rPr lang="en-150" dirty="0" err="1"/>
              <a:t>val_acc</a:t>
            </a:r>
            <a:endParaRPr lang="en-150" dirty="0"/>
          </a:p>
          <a:p>
            <a:r>
              <a:rPr lang="en-150" dirty="0"/>
              <a:t>Dynamic </a:t>
            </a:r>
            <a:r>
              <a:rPr lang="en-150" dirty="0" err="1"/>
              <a:t>Neuroncount</a:t>
            </a:r>
            <a:r>
              <a:rPr lang="en-150" dirty="0"/>
              <a:t> based on shape/decreasing in regular interval</a:t>
            </a:r>
          </a:p>
          <a:p>
            <a:r>
              <a:rPr lang="en-150" dirty="0"/>
              <a:t>Inserting LSTM did not yield better results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463A-4647-4470-83CF-88D7355BAD63}"/>
              </a:ext>
            </a:extLst>
          </p:cNvPr>
          <p:cNvSpPr txBox="1"/>
          <p:nvPr/>
        </p:nvSpPr>
        <p:spPr>
          <a:xfrm>
            <a:off x="1145422" y="1199710"/>
            <a:ext cx="4950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sz="3200" dirty="0"/>
              <a:t>MLP</a:t>
            </a:r>
            <a:endParaRPr lang="de-DE" sz="3200" dirty="0"/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9DDCDC10-708D-4C90-B108-773EF8DE1B26}"/>
              </a:ext>
            </a:extLst>
          </p:cNvPr>
          <p:cNvSpPr txBox="1">
            <a:spLocks/>
          </p:cNvSpPr>
          <p:nvPr/>
        </p:nvSpPr>
        <p:spPr>
          <a:xfrm>
            <a:off x="1145422" y="1752180"/>
            <a:ext cx="4453273" cy="47127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150" dirty="0"/>
              <a:t>Flatten</a:t>
            </a:r>
          </a:p>
          <a:p>
            <a:r>
              <a:rPr lang="en-150" dirty="0"/>
              <a:t>3x Drop/Dense</a:t>
            </a:r>
          </a:p>
          <a:p>
            <a:r>
              <a:rPr lang="en-150" dirty="0"/>
              <a:t>Output</a:t>
            </a:r>
          </a:p>
          <a:p>
            <a:r>
              <a:rPr lang="en-150" dirty="0"/>
              <a:t>Adapting LR based on loss</a:t>
            </a:r>
          </a:p>
          <a:p>
            <a:r>
              <a:rPr lang="en-150" dirty="0"/>
              <a:t>Goodness based on loss</a:t>
            </a:r>
          </a:p>
          <a:p>
            <a:r>
              <a:rPr lang="en-150" dirty="0"/>
              <a:t>High Epoch</a:t>
            </a:r>
          </a:p>
          <a:p>
            <a:r>
              <a:rPr lang="en-150" dirty="0"/>
              <a:t>Fixed </a:t>
            </a:r>
            <a:r>
              <a:rPr lang="en-150" dirty="0" err="1"/>
              <a:t>Neuroncount</a:t>
            </a:r>
            <a:endParaRPr lang="en-150" dirty="0"/>
          </a:p>
          <a:p>
            <a:r>
              <a:rPr lang="en-150" dirty="0"/>
              <a:t>(No prior normalization)</a:t>
            </a:r>
          </a:p>
          <a:p>
            <a:r>
              <a:rPr lang="en-150" dirty="0"/>
              <a:t>Did not reach &gt;6% in any scenario</a:t>
            </a:r>
          </a:p>
          <a:p>
            <a:endParaRPr lang="en-15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7479A-2CCC-4A21-92D8-FD2F0AEC628D}"/>
              </a:ext>
            </a:extLst>
          </p:cNvPr>
          <p:cNvSpPr txBox="1"/>
          <p:nvPr/>
        </p:nvSpPr>
        <p:spPr>
          <a:xfrm>
            <a:off x="1145422" y="715726"/>
            <a:ext cx="495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Train</a:t>
            </a:r>
            <a:endParaRPr lang="de-D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C3FB08-BB0C-4934-8C5E-74F020CDF92F}"/>
              </a:ext>
            </a:extLst>
          </p:cNvPr>
          <p:cNvSpPr txBox="1"/>
          <p:nvPr/>
        </p:nvSpPr>
        <p:spPr>
          <a:xfrm>
            <a:off x="6182643" y="1199710"/>
            <a:ext cx="4950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sz="3200" dirty="0"/>
              <a:t>Our approach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6429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A3C14DD-FF77-46E7-B67C-3538F2FAABBF}"/>
              </a:ext>
            </a:extLst>
          </p:cNvPr>
          <p:cNvSpPr txBox="1"/>
          <p:nvPr/>
        </p:nvSpPr>
        <p:spPr>
          <a:xfrm>
            <a:off x="1145422" y="834190"/>
            <a:ext cx="397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Results (1/2)</a:t>
            </a:r>
            <a:endParaRPr lang="de-DE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0B708C3F-B1E8-4B27-A444-E4A61172BD2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08085049"/>
              </p:ext>
            </p:extLst>
          </p:nvPr>
        </p:nvGraphicFramePr>
        <p:xfrm>
          <a:off x="971758" y="2241467"/>
          <a:ext cx="10248484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2121">
                  <a:extLst>
                    <a:ext uri="{9D8B030D-6E8A-4147-A177-3AD203B41FA5}">
                      <a16:colId xmlns:a16="http://schemas.microsoft.com/office/drawing/2014/main" val="3069074369"/>
                    </a:ext>
                  </a:extLst>
                </a:gridCol>
                <a:gridCol w="2562121">
                  <a:extLst>
                    <a:ext uri="{9D8B030D-6E8A-4147-A177-3AD203B41FA5}">
                      <a16:colId xmlns:a16="http://schemas.microsoft.com/office/drawing/2014/main" val="2332147160"/>
                    </a:ext>
                  </a:extLst>
                </a:gridCol>
                <a:gridCol w="2562121">
                  <a:extLst>
                    <a:ext uri="{9D8B030D-6E8A-4147-A177-3AD203B41FA5}">
                      <a16:colId xmlns:a16="http://schemas.microsoft.com/office/drawing/2014/main" val="1689505656"/>
                    </a:ext>
                  </a:extLst>
                </a:gridCol>
                <a:gridCol w="2562121">
                  <a:extLst>
                    <a:ext uri="{9D8B030D-6E8A-4147-A177-3AD203B41FA5}">
                      <a16:colId xmlns:a16="http://schemas.microsoft.com/office/drawing/2014/main" val="11055671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Scenario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150" dirty="0" err="1"/>
                        <a:t>ArmNormalization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150" dirty="0" err="1"/>
                        <a:t>HeightNormalization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150" dirty="0"/>
                        <a:t>Accuracy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304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Sorting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✅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✅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</a:t>
                      </a:r>
                      <a:r>
                        <a:rPr lang="en-150" dirty="0"/>
                        <a:t>a. 38%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4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Sorting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✅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</a:t>
                      </a:r>
                      <a:r>
                        <a:rPr lang="en-150" dirty="0"/>
                        <a:t>a. 46%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96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Sorting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✅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</a:t>
                      </a:r>
                      <a:r>
                        <a:rPr lang="en-150" dirty="0"/>
                        <a:t>a. 42%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167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Sorting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</a:t>
                      </a:r>
                      <a:r>
                        <a:rPr lang="en-150" dirty="0"/>
                        <a:t>a. 42%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602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Jenga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✅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✅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</a:t>
                      </a:r>
                      <a:r>
                        <a:rPr lang="en-150" dirty="0"/>
                        <a:t>a. 27%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452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Jenga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✅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</a:t>
                      </a:r>
                      <a:r>
                        <a:rPr lang="en-150" dirty="0"/>
                        <a:t>a. 23%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7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Jenga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✅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</a:t>
                      </a:r>
                      <a:r>
                        <a:rPr lang="en-150" dirty="0"/>
                        <a:t>a. 25%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579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150" dirty="0"/>
                        <a:t>Jenga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</a:t>
                      </a:r>
                      <a:r>
                        <a:rPr lang="en-150" dirty="0"/>
                        <a:t>a. 17%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437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450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A3C14DD-FF77-46E7-B67C-3538F2FAABBF}"/>
              </a:ext>
            </a:extLst>
          </p:cNvPr>
          <p:cNvSpPr txBox="1"/>
          <p:nvPr/>
        </p:nvSpPr>
        <p:spPr>
          <a:xfrm>
            <a:off x="935207" y="523811"/>
            <a:ext cx="397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Results (2/2)</a:t>
            </a:r>
            <a:endParaRPr lang="de-DE" dirty="0"/>
          </a:p>
        </p:txBody>
      </p:sp>
      <p:pic>
        <p:nvPicPr>
          <p:cNvPr id="8" name="Picture 7" descr="Table&#10;&#10;Description automatically generated with low confidence">
            <a:extLst>
              <a:ext uri="{FF2B5EF4-FFF2-40B4-BE49-F238E27FC236}">
                <a16:creationId xmlns:a16="http://schemas.microsoft.com/office/drawing/2014/main" id="{2EA023A6-21FB-403F-82B2-692B58557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2340" y="3627635"/>
            <a:ext cx="3100688" cy="267276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19EE6F3-EE82-4BE5-9AB2-BD93FD201351}"/>
              </a:ext>
            </a:extLst>
          </p:cNvPr>
          <p:cNvSpPr txBox="1"/>
          <p:nvPr/>
        </p:nvSpPr>
        <p:spPr>
          <a:xfrm>
            <a:off x="7867884" y="1829587"/>
            <a:ext cx="25757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150" dirty="0"/>
              <a:t>Scenario: Sorting</a:t>
            </a:r>
          </a:p>
          <a:p>
            <a:pPr algn="r"/>
            <a:r>
              <a:rPr lang="en-150" dirty="0" err="1"/>
              <a:t>HeightNormalization</a:t>
            </a:r>
            <a:r>
              <a:rPr lang="en-150" dirty="0"/>
              <a:t>: True</a:t>
            </a:r>
          </a:p>
          <a:p>
            <a:pPr algn="r"/>
            <a:r>
              <a:rPr lang="en-150" dirty="0" err="1"/>
              <a:t>ArmNormalization</a:t>
            </a:r>
            <a:r>
              <a:rPr lang="en-150" dirty="0"/>
              <a:t>: True</a:t>
            </a:r>
          </a:p>
          <a:p>
            <a:pPr algn="r"/>
            <a:r>
              <a:rPr lang="en-150" dirty="0"/>
              <a:t>Example Accuracy: 42% </a:t>
            </a:r>
            <a:endParaRPr lang="de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E83333-1319-454E-BC13-484A36E9D5DB}"/>
              </a:ext>
            </a:extLst>
          </p:cNvPr>
          <p:cNvSpPr txBox="1"/>
          <p:nvPr/>
        </p:nvSpPr>
        <p:spPr>
          <a:xfrm>
            <a:off x="1765009" y="4502352"/>
            <a:ext cx="2657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150" dirty="0"/>
              <a:t>Scenario: Jenga</a:t>
            </a:r>
          </a:p>
          <a:p>
            <a:pPr algn="r"/>
            <a:r>
              <a:rPr lang="en-150" dirty="0" err="1"/>
              <a:t>HeightNormalization</a:t>
            </a:r>
            <a:r>
              <a:rPr lang="en-150" dirty="0"/>
              <a:t>: False</a:t>
            </a:r>
          </a:p>
          <a:p>
            <a:pPr algn="r"/>
            <a:r>
              <a:rPr lang="en-150" dirty="0" err="1"/>
              <a:t>ArmNormalization</a:t>
            </a:r>
            <a:r>
              <a:rPr lang="en-150" dirty="0"/>
              <a:t>: False</a:t>
            </a:r>
          </a:p>
          <a:p>
            <a:pPr algn="r"/>
            <a:r>
              <a:rPr lang="en-150" dirty="0"/>
              <a:t>Example Accuracy: 19%</a:t>
            </a:r>
            <a:endParaRPr lang="de-DE" dirty="0"/>
          </a:p>
        </p:txBody>
      </p:sp>
      <p:pic>
        <p:nvPicPr>
          <p:cNvPr id="12" name="Picture 11" descr="A picture containing calendar&#10;&#10;Description automatically generated">
            <a:extLst>
              <a:ext uri="{FF2B5EF4-FFF2-40B4-BE49-F238E27FC236}">
                <a16:creationId xmlns:a16="http://schemas.microsoft.com/office/drawing/2014/main" id="{45566E82-B399-4D20-B444-F7513ED67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028" y="3627634"/>
            <a:ext cx="3495154" cy="2672765"/>
          </a:xfrm>
          <a:prstGeom prst="rect">
            <a:avLst/>
          </a:prstGeom>
        </p:spPr>
      </p:pic>
      <p:pic>
        <p:nvPicPr>
          <p:cNvPr id="14" name="Picture 13" descr="A picture containing qr code&#10;&#10;Description automatically generated">
            <a:extLst>
              <a:ext uri="{FF2B5EF4-FFF2-40B4-BE49-F238E27FC236}">
                <a16:creationId xmlns:a16="http://schemas.microsoft.com/office/drawing/2014/main" id="{01127E29-8B71-413B-971D-5158E2F24B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207" y="961003"/>
            <a:ext cx="3487133" cy="2666632"/>
          </a:xfrm>
          <a:prstGeom prst="rect">
            <a:avLst/>
          </a:prstGeom>
        </p:spPr>
      </p:pic>
      <p:pic>
        <p:nvPicPr>
          <p:cNvPr id="16" name="Picture 15" descr="Table&#10;&#10;Description automatically generated with low confidence">
            <a:extLst>
              <a:ext uri="{FF2B5EF4-FFF2-40B4-BE49-F238E27FC236}">
                <a16:creationId xmlns:a16="http://schemas.microsoft.com/office/drawing/2014/main" id="{7E154DFF-E5AB-4535-AE3E-1F98C96086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2340" y="958160"/>
            <a:ext cx="3100688" cy="2669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104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5B7D85F-2546-4590-B50C-829F0BB4E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5422" y="1599780"/>
            <a:ext cx="8920999" cy="4712787"/>
          </a:xfrm>
        </p:spPr>
        <p:txBody>
          <a:bodyPr>
            <a:normAutofit/>
          </a:bodyPr>
          <a:lstStyle/>
          <a:p>
            <a:r>
              <a:rPr lang="en-150" dirty="0"/>
              <a:t>Tweak model to make it work with LSTM</a:t>
            </a:r>
          </a:p>
          <a:p>
            <a:r>
              <a:rPr lang="en-150" dirty="0"/>
              <a:t>Include regular normalization (</a:t>
            </a:r>
            <a:r>
              <a:rPr lang="en-150" dirty="0" err="1"/>
              <a:t>MinMax</a:t>
            </a:r>
            <a:r>
              <a:rPr lang="en-150" dirty="0"/>
              <a:t>/Standard)</a:t>
            </a:r>
          </a:p>
          <a:p>
            <a:r>
              <a:rPr lang="en-150" dirty="0"/>
              <a:t>Context aware normalization (relative movement of hands/head and angular movement)</a:t>
            </a:r>
          </a:p>
          <a:p>
            <a:r>
              <a:rPr lang="en-150" dirty="0"/>
              <a:t>Modularize code (like models tested in dl-4-tsc)</a:t>
            </a:r>
          </a:p>
          <a:p>
            <a:r>
              <a:rPr lang="en-150" dirty="0"/>
              <a:t>Make use of </a:t>
            </a:r>
            <a:r>
              <a:rPr lang="en-150" dirty="0" err="1"/>
              <a:t>callbacks</a:t>
            </a:r>
            <a:r>
              <a:rPr lang="en-150" dirty="0"/>
              <a:t> (</a:t>
            </a:r>
            <a:r>
              <a:rPr lang="en-150" dirty="0" err="1"/>
              <a:t>ReduceLROnPlateau</a:t>
            </a:r>
            <a:r>
              <a:rPr lang="en-150" dirty="0"/>
              <a:t>, </a:t>
            </a:r>
            <a:r>
              <a:rPr lang="en-150" dirty="0" err="1"/>
              <a:t>ModelCheckpoint</a:t>
            </a:r>
            <a:r>
              <a:rPr lang="en-150" dirty="0"/>
              <a:t> etc.)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463A-4647-4470-83CF-88D7355BAD63}"/>
              </a:ext>
            </a:extLst>
          </p:cNvPr>
          <p:cNvSpPr txBox="1"/>
          <p:nvPr/>
        </p:nvSpPr>
        <p:spPr>
          <a:xfrm>
            <a:off x="1145422" y="834190"/>
            <a:ext cx="397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/>
              <a:t>Future plans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4458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95_TF77815013" id="{04FF5A99-61E7-430B-AE6F-491A1D25D07E}" vid="{DB37A2E5-7D94-4BCB-A9E4-00BDC700153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Zyklus ProblemLösung </Template>
  <TotalTime>0</TotalTime>
  <Words>322</Words>
  <Application>Microsoft Office PowerPoint</Application>
  <PresentationFormat>Widescreen</PresentationFormat>
  <Paragraphs>105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Rockwell</vt:lpstr>
      <vt:lpstr>Tahoma</vt:lpstr>
      <vt:lpstr>Tw Cen MT</vt:lpstr>
      <vt:lpstr>u2000</vt:lpstr>
      <vt:lpstr>Schaltkreis</vt:lpstr>
      <vt:lpstr>Miniprojekt 02 Meilenstein 03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2021-05-18T15:16:27Z</dcterms:created>
  <dcterms:modified xsi:type="dcterms:W3CDTF">2021-07-21T00:57:36Z</dcterms:modified>
</cp:coreProperties>
</file>