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87" r:id="rId4"/>
    <p:sldId id="293" r:id="rId5"/>
    <p:sldId id="289" r:id="rId6"/>
    <p:sldId id="292" r:id="rId7"/>
    <p:sldId id="288" r:id="rId8"/>
    <p:sldId id="296" r:id="rId9"/>
    <p:sldId id="297" r:id="rId10"/>
    <p:sldId id="291" r:id="rId11"/>
    <p:sldId id="279" r:id="rId12"/>
    <p:sldId id="281" r:id="rId13"/>
    <p:sldId id="294" r:id="rId14"/>
    <p:sldId id="282" r:id="rId15"/>
    <p:sldId id="284" r:id="rId16"/>
    <p:sldId id="295" r:id="rId17"/>
    <p:sldId id="283" r:id="rId18"/>
    <p:sldId id="286" r:id="rId19"/>
    <p:sldId id="285" r:id="rId20"/>
    <p:sldId id="280" r:id="rId21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9D2"/>
    <a:srgbClr val="B3DCE2"/>
    <a:srgbClr val="EE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19" d="100"/>
          <a:sy n="119" d="100"/>
        </p:scale>
        <p:origin x="156" y="108"/>
      </p:cViewPr>
      <p:guideLst>
        <p:guide orient="horz" pos="2160"/>
        <p:guide pos="45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0F48B6-5B74-492F-8C77-22AA2F9DF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D0857B-1418-4191-8062-6C804F615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645E-5B78-4A7E-8787-9789C929C889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8D3872-5A76-4844-8F69-62285C3556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C596D5-D3AF-4913-9CBD-8BDF45498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B19E-CF68-4924-B2FF-8A36A1E4B6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1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87A7E-606D-4085-B5D9-B84283FD64F4}" type="datetimeFigureOut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FCAB-7ED9-4BDC-8A18-79F8B7017FB3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979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FCAB-7ED9-4BDC-8A18-79F8B7017FB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2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hteck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ihand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ihand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hteck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ihand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ihand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ihand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ihand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ihand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ihand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ihand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ihand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ihand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ihand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ihand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ihand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ihand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ihand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ihand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ihand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ihand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ihand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ihand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ihand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ihand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ihand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ihand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ihand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hteck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ihand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ihand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ihand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ihand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ihand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ihand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ihand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ihand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ihand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ihand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ihand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hteck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ihand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ihand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ihand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ihand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ihand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ihand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ihand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ihand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ihand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ihand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ihand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ihand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ihand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F7EF189-DD92-4021-9F0B-61FCC0321CAD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1FF06-CF27-4334-B3B7-637620F1E6E4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956CA-E2FF-4F62-8224-666708E9F3E2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05D6B7-3004-4FAC-BC3A-015FE0A57446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60" name="Textfeld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4A034-6A41-405C-94EC-809CF0CECE64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B17A2-F2E5-4595-A7FB-9B751BAAC273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8A9B5-1858-4454-934E-4CCFC700924D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456CE-09A8-4398-AD5C-C5B8BA377448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DCAF8-CE4B-4582-882D-090A7C25B249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E84AA-F4F9-4489-AF64-14AFD359191A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26CFA-ADBD-4826-8BA4-E1EF2317AD9A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CC0CC9-81B1-4B9A-A84F-2C683FF51EC8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FDA09-4EE3-4D1D-BD4C-01F112BA0158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D71751-C764-4B93-BAA0-F6AAAE3D7A5A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00363-4109-4728-BE3A-1DC99CC28797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EDDEF-7450-45B8-82E7-7E55F2B65840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622A2-DAE8-4A43-A4B6-BC377E871BC8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pe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hteck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ihand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ihand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ihand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ihand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ihand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ihand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ihand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ihand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ihand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ihand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i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ihand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ihand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ihand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ihand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hteck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ihand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ihand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ihand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ihand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ihand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ihand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ihand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ihand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ihand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ihand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pe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ihand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ihand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ihand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ihand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ihand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ihand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ihand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ihand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ihand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hteck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A0E491-1C9C-471D-9B2D-C17D4E72CADA}" type="datetime1">
              <a:rPr lang="de-DE" noProof="0" smtClean="0"/>
              <a:t>10.08.2021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88" y="1041400"/>
            <a:ext cx="9393259" cy="2387600"/>
          </a:xfrm>
        </p:spPr>
        <p:txBody>
          <a:bodyPr rtlCol="0">
            <a:normAutofit/>
          </a:bodyPr>
          <a:lstStyle/>
          <a:p>
            <a:pPr algn="ctr"/>
            <a:r>
              <a:rPr lang="en-150" sz="5400" dirty="0" err="1">
                <a:latin typeface="Rockwell" panose="02060603020205020403" pitchFamily="18" charset="0"/>
              </a:rPr>
              <a:t>Abschluss</a:t>
            </a:r>
            <a:r>
              <a:rPr lang="en-150" sz="5400" dirty="0">
                <a:latin typeface="Rockwell" panose="02060603020205020403" pitchFamily="18" charset="0"/>
              </a:rPr>
              <a:t>-</a:t>
            </a:r>
            <a:br>
              <a:rPr lang="en-150" sz="5400" dirty="0">
                <a:latin typeface="Rockwell" panose="02060603020205020403" pitchFamily="18" charset="0"/>
              </a:rPr>
            </a:br>
            <a:r>
              <a:rPr lang="en-150" sz="5400" dirty="0" err="1">
                <a:latin typeface="Rockwell" panose="02060603020205020403" pitchFamily="18" charset="0"/>
              </a:rPr>
              <a:t>präsentation</a:t>
            </a:r>
            <a:endParaRPr lang="de-DE" sz="4000" dirty="0">
              <a:solidFill>
                <a:schemeClr val="tx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27" y="4924106"/>
            <a:ext cx="7819779" cy="1290596"/>
          </a:xfrm>
        </p:spPr>
        <p:txBody>
          <a:bodyPr rtlCol="0" anchor="ctr">
            <a:normAutofit fontScale="85000" lnSpcReduction="20000"/>
          </a:bodyPr>
          <a:lstStyle/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Gruppe L, „Name Zensiert“</a:t>
            </a:r>
          </a:p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(Ibrahim EL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sayed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tuan-dat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Johannes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waltmann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6D69BD5-03C8-4CF6-B667-3FBCCB98F796}"/>
              </a:ext>
            </a:extLst>
          </p:cNvPr>
          <p:cNvSpPr txBox="1">
            <a:spLocks/>
          </p:cNvSpPr>
          <p:nvPr/>
        </p:nvSpPr>
        <p:spPr>
          <a:xfrm>
            <a:off x="2588643" y="3842084"/>
            <a:ext cx="7014713" cy="581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150" sz="5400" dirty="0">
                <a:solidFill>
                  <a:schemeClr val="tx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Intelligent User Interfaces</a:t>
            </a:r>
            <a:endParaRPr lang="de-DE" sz="4000" dirty="0">
              <a:solidFill>
                <a:schemeClr val="tx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Problems (1/1)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9AC2-B50E-4FEB-8A0A-D57084FE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6253999" cy="4795693"/>
          </a:xfrm>
        </p:spPr>
        <p:txBody>
          <a:bodyPr>
            <a:normAutofit/>
          </a:bodyPr>
          <a:lstStyle/>
          <a:p>
            <a:r>
              <a:rPr lang="en-150" dirty="0"/>
              <a:t>Mostly implementation problems</a:t>
            </a:r>
          </a:p>
          <a:p>
            <a:r>
              <a:rPr lang="en-150" dirty="0"/>
              <a:t>Working correctly with shapes</a:t>
            </a:r>
          </a:p>
          <a:p>
            <a:r>
              <a:rPr lang="en-150" dirty="0"/>
              <a:t>Prediction based on letters</a:t>
            </a:r>
          </a:p>
          <a:p>
            <a:r>
              <a:rPr lang="en-150" dirty="0"/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416407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Preprocessing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(1/3)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C3A-31B1-4A24-9758-97D9A5EA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6253999" cy="4347411"/>
          </a:xfrm>
        </p:spPr>
        <p:txBody>
          <a:bodyPr>
            <a:normAutofit/>
          </a:bodyPr>
          <a:lstStyle/>
          <a:p>
            <a:r>
              <a:rPr lang="en-150" dirty="0"/>
              <a:t>Dropping unnecessary columns</a:t>
            </a:r>
          </a:p>
          <a:p>
            <a:r>
              <a:rPr lang="de-DE" dirty="0"/>
              <a:t>R</a:t>
            </a:r>
            <a:r>
              <a:rPr lang="en-150" dirty="0" err="1"/>
              <a:t>emove</a:t>
            </a:r>
            <a:r>
              <a:rPr lang="en-150" dirty="0"/>
              <a:t> Data with unreliable data</a:t>
            </a:r>
          </a:p>
          <a:p>
            <a:r>
              <a:rPr lang="en-150" dirty="0"/>
              <a:t>Normalization over all data</a:t>
            </a:r>
          </a:p>
          <a:p>
            <a:r>
              <a:rPr lang="en-150" dirty="0"/>
              <a:t>Normalization over single entries</a:t>
            </a:r>
          </a:p>
          <a:p>
            <a:r>
              <a:rPr lang="en-150" dirty="0"/>
              <a:t>Padding</a:t>
            </a:r>
          </a:p>
          <a:p>
            <a:r>
              <a:rPr lang="en-150" dirty="0"/>
              <a:t>Interpolation</a:t>
            </a:r>
          </a:p>
          <a:p>
            <a:r>
              <a:rPr lang="en-150" dirty="0"/>
              <a:t>Sliding Window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6514279-0FD2-4069-BA30-731976F8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06" y="1916832"/>
            <a:ext cx="3396609" cy="26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Preprocessing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(2/3)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101F8-C3B1-4336-A0F0-6C22AD3F622F}"/>
              </a:ext>
            </a:extLst>
          </p:cNvPr>
          <p:cNvSpPr txBox="1"/>
          <p:nvPr/>
        </p:nvSpPr>
        <p:spPr>
          <a:xfrm>
            <a:off x="906640" y="21829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Base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9D0FC-F54B-4603-94C7-8BA716DF3512}"/>
              </a:ext>
            </a:extLst>
          </p:cNvPr>
          <p:cNvSpPr txBox="1"/>
          <p:nvPr/>
        </p:nvSpPr>
        <p:spPr>
          <a:xfrm>
            <a:off x="4651056" y="2182996"/>
            <a:ext cx="232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Dropped </a:t>
            </a:r>
            <a:r>
              <a:rPr lang="en-150" dirty="0" err="1"/>
              <a:t>Inacc</a:t>
            </a:r>
            <a:r>
              <a:rPr lang="en-150" dirty="0"/>
              <a:t>.+Norm.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7C281-3CE6-4A8C-9848-22C2F03EC48A}"/>
              </a:ext>
            </a:extLst>
          </p:cNvPr>
          <p:cNvSpPr txBox="1"/>
          <p:nvPr/>
        </p:nvSpPr>
        <p:spPr>
          <a:xfrm>
            <a:off x="8336994" y="2182996"/>
            <a:ext cx="135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Interpolation</a:t>
            </a:r>
            <a:endParaRPr lang="de-DE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1C523C1-5ACA-4ECD-8A27-C69A48FB8054}"/>
              </a:ext>
            </a:extLst>
          </p:cNvPr>
          <p:cNvSpPr/>
          <p:nvPr/>
        </p:nvSpPr>
        <p:spPr>
          <a:xfrm>
            <a:off x="3680433" y="3231759"/>
            <a:ext cx="96677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C43C8A4-1336-49BC-84E8-45048457AD09}"/>
              </a:ext>
            </a:extLst>
          </p:cNvPr>
          <p:cNvSpPr/>
          <p:nvPr/>
        </p:nvSpPr>
        <p:spPr>
          <a:xfrm>
            <a:off x="7421002" y="3231759"/>
            <a:ext cx="96677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266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2E1F262-EA66-4A45-8B04-F49C63D2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0" y="2558621"/>
            <a:ext cx="2718000" cy="1746280"/>
          </a:xfrm>
          <a:prstGeom prst="rect">
            <a:avLst/>
          </a:prstGeom>
          <a:noFill/>
        </p:spPr>
      </p:pic>
      <p:pic>
        <p:nvPicPr>
          <p:cNvPr id="12290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CEC05A5B-77A4-414B-9733-0EEF7F59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2" y="2552328"/>
            <a:ext cx="2718000" cy="1811999"/>
          </a:xfrm>
          <a:prstGeom prst="rect">
            <a:avLst/>
          </a:prstGeom>
          <a:noFill/>
        </p:spPr>
      </p:pic>
      <p:pic>
        <p:nvPicPr>
          <p:cNvPr id="13314" name="Picture 2" descr="Chart&#10;&#10;Description automatically generated">
            <a:extLst>
              <a:ext uri="{FF2B5EF4-FFF2-40B4-BE49-F238E27FC236}">
                <a16:creationId xmlns:a16="http://schemas.microsoft.com/office/drawing/2014/main" id="{DA741E90-8247-4561-9DE4-008FBF3D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58" y="2552328"/>
            <a:ext cx="2718000" cy="181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76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Preprocessing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(3/3)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098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17DCA5BE-4FD0-49FF-B1C0-8A57FCE0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82" y="2636561"/>
            <a:ext cx="2333625" cy="220027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F105A-B97A-49AA-8FAA-C357646AED22}"/>
              </a:ext>
            </a:extLst>
          </p:cNvPr>
          <p:cNvSpPr txBox="1"/>
          <p:nvPr/>
        </p:nvSpPr>
        <p:spPr>
          <a:xfrm>
            <a:off x="191953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0E66CA4-83A1-40B2-8B23-DE93B7A7E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649" y="2459426"/>
            <a:ext cx="107433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1: 754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2: 9765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3: 3794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4: 6707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5: 786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6: 3388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7: 5251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8: 2761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9: 724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10: 11062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11: 2435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12: 3651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13: 4263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14: 3554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15: 5031 </a:t>
            </a:r>
            <a:endParaRPr kumimoji="0" lang="en-150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16: 3203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CC629-5760-47CF-8B20-52B0A60137CE}"/>
              </a:ext>
            </a:extLst>
          </p:cNvPr>
          <p:cNvSpPr txBox="1"/>
          <p:nvPr/>
        </p:nvSpPr>
        <p:spPr>
          <a:xfrm>
            <a:off x="1141413" y="1936206"/>
            <a:ext cx="147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2800" dirty="0"/>
              <a:t>Training</a:t>
            </a:r>
            <a:endParaRPr lang="de-D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ECD29-B873-4592-BA39-A223BE33B347}"/>
              </a:ext>
            </a:extLst>
          </p:cNvPr>
          <p:cNvSpPr txBox="1"/>
          <p:nvPr/>
        </p:nvSpPr>
        <p:spPr>
          <a:xfrm>
            <a:off x="718470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804E3A3-290A-4F46-B6B0-0CF8E269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819" y="2459426"/>
            <a:ext cx="9685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1: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2: 792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3: 2690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4: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5: 780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6: 1836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7: 3535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8: 1522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9: 1152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10: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11: 2234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12: 4942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13: 3380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14: 2280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15: 2122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Key: 16: 1693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0AD5C-165C-4722-9B17-B465AF343963}"/>
              </a:ext>
            </a:extLst>
          </p:cNvPr>
          <p:cNvSpPr txBox="1"/>
          <p:nvPr/>
        </p:nvSpPr>
        <p:spPr>
          <a:xfrm>
            <a:off x="6406583" y="1936206"/>
            <a:ext cx="147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2800" dirty="0"/>
              <a:t>Test</a:t>
            </a:r>
            <a:endParaRPr lang="de-DE" sz="2800" dirty="0"/>
          </a:p>
        </p:txBody>
      </p:sp>
      <p:pic>
        <p:nvPicPr>
          <p:cNvPr id="1024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6BF76FC3-3D32-4AC5-8DD7-D4C9B8EF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54" y="2636561"/>
            <a:ext cx="2333625" cy="2200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49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de-DE" sz="2200" dirty="0" err="1">
                <a:solidFill>
                  <a:schemeClr val="tx1">
                    <a:lumMod val="85000"/>
                  </a:schemeClr>
                </a:solidFill>
              </a:rPr>
              <a:t>Machine</a:t>
            </a:r>
            <a:r>
              <a:rPr lang="de-DE" sz="2200" dirty="0">
                <a:solidFill>
                  <a:schemeClr val="tx1">
                    <a:lumMod val="85000"/>
                  </a:schemeClr>
                </a:solidFill>
              </a:rPr>
              <a:t> Learning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(1/3)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C3A-31B1-4A24-9758-97D9A5EA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9905999" cy="4347411"/>
          </a:xfrm>
        </p:spPr>
        <p:txBody>
          <a:bodyPr>
            <a:normAutofit/>
          </a:bodyPr>
          <a:lstStyle/>
          <a:p>
            <a:r>
              <a:rPr lang="en-150" dirty="0"/>
              <a:t>Multiple m</a:t>
            </a:r>
            <a:r>
              <a:rPr lang="de-DE" dirty="0" err="1"/>
              <a:t>ultilayer</a:t>
            </a:r>
            <a:r>
              <a:rPr lang="de-DE" dirty="0"/>
              <a:t> </a:t>
            </a:r>
            <a:r>
              <a:rPr lang="de-DE" dirty="0" err="1"/>
              <a:t>perceptron</a:t>
            </a:r>
            <a:r>
              <a:rPr lang="en-150" dirty="0"/>
              <a:t> models</a:t>
            </a:r>
          </a:p>
          <a:p>
            <a:r>
              <a:rPr lang="en-150" dirty="0" err="1"/>
              <a:t>Callbacks</a:t>
            </a:r>
            <a:r>
              <a:rPr lang="en-150" dirty="0"/>
              <a:t>:</a:t>
            </a:r>
          </a:p>
          <a:p>
            <a:pPr lvl="1"/>
            <a:r>
              <a:rPr lang="en-150" dirty="0" err="1"/>
              <a:t>ModelCheckpoint</a:t>
            </a:r>
            <a:endParaRPr lang="en-150" dirty="0"/>
          </a:p>
          <a:p>
            <a:pPr lvl="1"/>
            <a:r>
              <a:rPr lang="de-DE" dirty="0" err="1"/>
              <a:t>ReduceLROnPlateau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19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de-DE" sz="2200" dirty="0" err="1">
                <a:solidFill>
                  <a:schemeClr val="tx1">
                    <a:lumMod val="85000"/>
                  </a:schemeClr>
                </a:solidFill>
              </a:rPr>
              <a:t>Machine</a:t>
            </a:r>
            <a:r>
              <a:rPr lang="de-DE" sz="2200" dirty="0">
                <a:solidFill>
                  <a:schemeClr val="tx1">
                    <a:lumMod val="85000"/>
                  </a:schemeClr>
                </a:solidFill>
              </a:rPr>
              <a:t> Learning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(2/3)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7018AFB-4931-44C4-A344-C7630236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34" y="1816101"/>
            <a:ext cx="4448175" cy="483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94670-D5F8-4136-B1C9-DC01CB3A1974}"/>
              </a:ext>
            </a:extLst>
          </p:cNvPr>
          <p:cNvSpPr txBox="1"/>
          <p:nvPr/>
        </p:nvSpPr>
        <p:spPr>
          <a:xfrm>
            <a:off x="6618034" y="14464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/>
              <a:t>SYY</a:t>
            </a:r>
            <a:endParaRPr lang="de-DE" dirty="0"/>
          </a:p>
        </p:txBody>
      </p:sp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0003204-E64B-4857-B7AF-2193E7C8D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815756"/>
            <a:ext cx="4698448" cy="483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F536D9-C255-415C-8A06-29A3301DBBB2}"/>
              </a:ext>
            </a:extLst>
          </p:cNvPr>
          <p:cNvSpPr txBox="1"/>
          <p:nvPr/>
        </p:nvSpPr>
        <p:spPr>
          <a:xfrm>
            <a:off x="1040493" y="14464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JNN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54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Machine Learning (3/3)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E06DD-E449-4975-9410-8CB2FF562F69}"/>
              </a:ext>
            </a:extLst>
          </p:cNvPr>
          <p:cNvSpPr txBox="1"/>
          <p:nvPr/>
        </p:nvSpPr>
        <p:spPr>
          <a:xfrm>
            <a:off x="1127898" y="1864209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SYN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Same amount of Hidden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 err="1"/>
              <a:t>Neuroncount</a:t>
            </a:r>
            <a:r>
              <a:rPr lang="en-150" dirty="0"/>
              <a:t> of hidden Layers proportional to input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5 </a:t>
            </a:r>
            <a:r>
              <a:rPr lang="en-150" dirty="0" err="1"/>
              <a:t>Testruns</a:t>
            </a:r>
            <a:r>
              <a:rPr lang="en-150" dirty="0"/>
              <a:t> per </a:t>
            </a:r>
            <a:r>
              <a:rPr lang="en-150" dirty="0" err="1"/>
              <a:t>WindowSize</a:t>
            </a: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Measured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 err="1"/>
              <a:t>Windowsize</a:t>
            </a:r>
            <a:r>
              <a:rPr lang="en-150" dirty="0"/>
              <a:t> = </a:t>
            </a:r>
            <a:r>
              <a:rPr lang="en-150" dirty="0" err="1"/>
              <a:t>Stridesize</a:t>
            </a:r>
            <a:endParaRPr lang="en-1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Tested </a:t>
            </a:r>
            <a:r>
              <a:rPr lang="en-150" dirty="0" err="1"/>
              <a:t>Windowsize</a:t>
            </a:r>
            <a:r>
              <a:rPr lang="en-150" dirty="0"/>
              <a:t>: 5,10,20,40,80,160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732AC-792E-486B-9EBB-41CD3794220D}"/>
              </a:ext>
            </a:extLst>
          </p:cNvPr>
          <p:cNvSpPr txBox="1"/>
          <p:nvPr/>
        </p:nvSpPr>
        <p:spPr>
          <a:xfrm>
            <a:off x="1141413" y="1453944"/>
            <a:ext cx="257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sz="2000" dirty="0"/>
              <a:t>Testing Window Sizes</a:t>
            </a:r>
            <a:endParaRPr lang="de-DE" sz="2000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3A82F74-F628-4CD4-BBD0-EC5F8E1A3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3113"/>
              </p:ext>
            </p:extLst>
          </p:nvPr>
        </p:nvGraphicFramePr>
        <p:xfrm>
          <a:off x="1141412" y="3979398"/>
          <a:ext cx="100671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65">
                  <a:extLst>
                    <a:ext uri="{9D8B030D-6E8A-4147-A177-3AD203B41FA5}">
                      <a16:colId xmlns:a16="http://schemas.microsoft.com/office/drawing/2014/main" val="2854433199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2213526237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554194508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493477332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1121777104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3315905808"/>
                    </a:ext>
                  </a:extLst>
                </a:gridCol>
                <a:gridCol w="1438165">
                  <a:extLst>
                    <a:ext uri="{9D8B030D-6E8A-4147-A177-3AD203B41FA5}">
                      <a16:colId xmlns:a16="http://schemas.microsoft.com/office/drawing/2014/main" val="4215200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Runs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40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80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160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47%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33%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37%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0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51%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46%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37%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37%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6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53%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45%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37%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34%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40%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34%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9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41%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38%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29%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31%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0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Avg.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48%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44%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42%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40%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35%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150" dirty="0"/>
                        <a:t>35%</a:t>
                      </a:r>
                      <a:endParaRPr lang="de-DE" dirty="0"/>
                    </a:p>
                  </a:txBody>
                  <a:tcPr>
                    <a:solidFill>
                      <a:srgbClr val="66B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9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de-DE" sz="2200" dirty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esult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(1/3)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94D3C958-D7AC-4EFC-A640-7D39F54215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9561932"/>
              </p:ext>
            </p:extLst>
          </p:nvPr>
        </p:nvGraphicFramePr>
        <p:xfrm>
          <a:off x="971758" y="2241467"/>
          <a:ext cx="102484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121">
                  <a:extLst>
                    <a:ext uri="{9D8B030D-6E8A-4147-A177-3AD203B41FA5}">
                      <a16:colId xmlns:a16="http://schemas.microsoft.com/office/drawing/2014/main" val="3069074369"/>
                    </a:ext>
                  </a:extLst>
                </a:gridCol>
                <a:gridCol w="2562121">
                  <a:extLst>
                    <a:ext uri="{9D8B030D-6E8A-4147-A177-3AD203B41FA5}">
                      <a16:colId xmlns:a16="http://schemas.microsoft.com/office/drawing/2014/main" val="2332147160"/>
                    </a:ext>
                  </a:extLst>
                </a:gridCol>
                <a:gridCol w="2562121">
                  <a:extLst>
                    <a:ext uri="{9D8B030D-6E8A-4147-A177-3AD203B41FA5}">
                      <a16:colId xmlns:a16="http://schemas.microsoft.com/office/drawing/2014/main" val="1689505656"/>
                    </a:ext>
                  </a:extLst>
                </a:gridCol>
                <a:gridCol w="2562121">
                  <a:extLst>
                    <a:ext uri="{9D8B030D-6E8A-4147-A177-3AD203B41FA5}">
                      <a16:colId xmlns:a16="http://schemas.microsoft.com/office/drawing/2014/main" val="1105567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Scenario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 err="1"/>
                        <a:t>ArmNormalization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 err="1"/>
                        <a:t>HeightNormalization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dirty="0"/>
                        <a:t>Accuracy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0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Sorting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  <a:r>
                        <a:rPr lang="en-150" dirty="0"/>
                        <a:t>a. 48%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Sorting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47%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9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Sorting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57%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6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Sorting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54%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0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Jenga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39%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5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Jenga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27%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Jenga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✅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33%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79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150" dirty="0"/>
                        <a:t>Jenga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</a:t>
                      </a:r>
                      <a:r>
                        <a:rPr lang="en-150" dirty="0"/>
                        <a:t>a. 28%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37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4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4111CD-20A8-4A2E-8258-BDC15039FE22}"/>
              </a:ext>
            </a:extLst>
          </p:cNvPr>
          <p:cNvGrpSpPr>
            <a:grpSpLocks noChangeAspect="1"/>
          </p:cNvGrpSpPr>
          <p:nvPr/>
        </p:nvGrpSpPr>
        <p:grpSpPr>
          <a:xfrm>
            <a:off x="3934800" y="367200"/>
            <a:ext cx="8058108" cy="6123600"/>
            <a:chOff x="1773737" y="233487"/>
            <a:chExt cx="8396433" cy="60708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CDECA4-7D08-4014-B68E-21D6EA14A86E}"/>
                </a:ext>
              </a:extLst>
            </p:cNvPr>
            <p:cNvSpPr txBox="1"/>
            <p:nvPr/>
          </p:nvSpPr>
          <p:spPr>
            <a:xfrm>
              <a:off x="2512617" y="23348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SYY</a:t>
              </a:r>
              <a:endParaRPr lang="de-DE" dirty="0"/>
            </a:p>
          </p:txBody>
        </p:sp>
        <p:pic>
          <p:nvPicPr>
            <p:cNvPr id="16386" name="Picture 2" descr="Scatter chart&#10;&#10;Description automatically generated with low confidence">
              <a:extLst>
                <a:ext uri="{FF2B5EF4-FFF2-40B4-BE49-F238E27FC236}">
                  <a16:creationId xmlns:a16="http://schemas.microsoft.com/office/drawing/2014/main" id="{257AB1ED-10E1-4DF3-BB3A-97D9842D7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648993"/>
              <a:ext cx="2631001" cy="2011942"/>
            </a:xfrm>
            <a:prstGeom prst="rect">
              <a:avLst/>
            </a:prstGeom>
            <a:noFill/>
          </p:spPr>
        </p:pic>
        <p:pic>
          <p:nvPicPr>
            <p:cNvPr id="17410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70C182EB-C864-4086-8024-0A1B36028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737" y="2664719"/>
              <a:ext cx="2631001" cy="390007"/>
            </a:xfrm>
            <a:prstGeom prst="rect">
              <a:avLst/>
            </a:prstGeom>
            <a:noFill/>
          </p:spPr>
        </p:pic>
        <p:pic>
          <p:nvPicPr>
            <p:cNvPr id="9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C557D51A-961A-4FDB-9B14-891957D82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568" y="3876313"/>
              <a:ext cx="2631600" cy="2025894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1C977C-3046-4E9D-983B-B846427F0A8C}"/>
                </a:ext>
              </a:extLst>
            </p:cNvPr>
            <p:cNvSpPr txBox="1"/>
            <p:nvPr/>
          </p:nvSpPr>
          <p:spPr>
            <a:xfrm>
              <a:off x="8370383" y="3474000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SNY</a:t>
              </a:r>
              <a:endParaRPr lang="de-DE" dirty="0"/>
            </a:p>
          </p:txBody>
        </p:sp>
        <p:pic>
          <p:nvPicPr>
            <p:cNvPr id="11266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2346D53-B21F-4FF9-AC93-5AF1780FE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504" y="5905176"/>
              <a:ext cx="2631001" cy="399111"/>
            </a:xfrm>
            <a:prstGeom prst="rect">
              <a:avLst/>
            </a:prstGeom>
            <a:no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5BCAC0-E89C-4A5F-9E6F-111FF83C2B38}"/>
                </a:ext>
              </a:extLst>
            </p:cNvPr>
            <p:cNvSpPr txBox="1"/>
            <p:nvPr/>
          </p:nvSpPr>
          <p:spPr>
            <a:xfrm>
              <a:off x="8396869" y="233999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SYN</a:t>
              </a:r>
              <a:endParaRPr lang="de-DE" dirty="0"/>
            </a:p>
          </p:txBody>
        </p:sp>
        <p:pic>
          <p:nvPicPr>
            <p:cNvPr id="8194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5DA89BE-1704-4D60-94CA-86CF6FC53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168" y="2626403"/>
              <a:ext cx="2631001" cy="384370"/>
            </a:xfrm>
            <a:prstGeom prst="rect">
              <a:avLst/>
            </a:prstGeom>
            <a:noFill/>
          </p:spPr>
        </p:pic>
        <p:pic>
          <p:nvPicPr>
            <p:cNvPr id="9218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514172F7-7AC1-415F-B900-16DBE123E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570" y="600736"/>
              <a:ext cx="2631600" cy="1998262"/>
            </a:xfrm>
            <a:prstGeom prst="rect">
              <a:avLst/>
            </a:prstGeom>
            <a:noFill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A0D16D-FD03-4BCD-82AE-0C168298EC7C}"/>
                </a:ext>
              </a:extLst>
            </p:cNvPr>
            <p:cNvSpPr txBox="1"/>
            <p:nvPr/>
          </p:nvSpPr>
          <p:spPr>
            <a:xfrm>
              <a:off x="2632039" y="3472666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SNN</a:t>
              </a:r>
              <a:endParaRPr lang="de-DE" dirty="0"/>
            </a:p>
          </p:txBody>
        </p:sp>
        <p:pic>
          <p:nvPicPr>
            <p:cNvPr id="1026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D48528CB-71EA-493C-8AE9-FEAF9E1B2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00" y="3877893"/>
              <a:ext cx="2631600" cy="1981671"/>
            </a:xfrm>
            <a:prstGeom prst="rect">
              <a:avLst/>
            </a:prstGeom>
            <a:noFill/>
          </p:spPr>
        </p:pic>
        <p:pic>
          <p:nvPicPr>
            <p:cNvPr id="2050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49325B7F-EFAC-417B-B578-57178E961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737" y="5859564"/>
              <a:ext cx="2631600" cy="431903"/>
            </a:xfrm>
            <a:prstGeom prst="rect">
              <a:avLst/>
            </a:prstGeom>
            <a:noFill/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FCBC4C1-2C25-408D-A488-02D66AC2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de-DE" sz="2200" dirty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esult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(2/3)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4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691C13-A8E3-48F5-9A44-90776073FE98}"/>
              </a:ext>
            </a:extLst>
          </p:cNvPr>
          <p:cNvGrpSpPr>
            <a:grpSpLocks noChangeAspect="1"/>
          </p:cNvGrpSpPr>
          <p:nvPr/>
        </p:nvGrpSpPr>
        <p:grpSpPr>
          <a:xfrm>
            <a:off x="3935760" y="367575"/>
            <a:ext cx="7977857" cy="6229776"/>
            <a:chOff x="1774800" y="233999"/>
            <a:chExt cx="8414031" cy="6139342"/>
          </a:xfrm>
        </p:grpSpPr>
        <p:pic>
          <p:nvPicPr>
            <p:cNvPr id="12290" name="Picture 2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9069D2C7-5C70-4506-A4CB-167BDC9F8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400" y="3877200"/>
              <a:ext cx="2650431" cy="2026800"/>
            </a:xfrm>
            <a:prstGeom prst="rect">
              <a:avLst/>
            </a:prstGeom>
            <a:noFill/>
          </p:spPr>
        </p:pic>
        <p:pic>
          <p:nvPicPr>
            <p:cNvPr id="13314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409D75B-15C7-4D6D-9B7F-870D07D59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129" y="5931288"/>
              <a:ext cx="2627562" cy="371091"/>
            </a:xfrm>
            <a:prstGeom prst="rect">
              <a:avLst/>
            </a:prstGeom>
            <a:noFill/>
          </p:spPr>
        </p:pic>
        <p:pic>
          <p:nvPicPr>
            <p:cNvPr id="14338" name="Picture 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D041C3BE-A37D-4CAF-8DE7-E3A89B863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00" y="3916800"/>
              <a:ext cx="2631600" cy="2012400"/>
            </a:xfrm>
            <a:prstGeom prst="rect">
              <a:avLst/>
            </a:prstGeom>
            <a:noFill/>
          </p:spPr>
        </p:pic>
        <p:pic>
          <p:nvPicPr>
            <p:cNvPr id="15362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E157AF3-20C5-4159-84D6-D9B22E6BB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00" y="5966174"/>
              <a:ext cx="2718828" cy="407167"/>
            </a:xfrm>
            <a:prstGeom prst="rect">
              <a:avLst/>
            </a:prstGeom>
            <a:noFill/>
          </p:spPr>
        </p:pic>
        <p:pic>
          <p:nvPicPr>
            <p:cNvPr id="37" name="Picture 2" descr="A picture containing text, device, meter&#10;&#10;Description automatically generated">
              <a:extLst>
                <a:ext uri="{FF2B5EF4-FFF2-40B4-BE49-F238E27FC236}">
                  <a16:creationId xmlns:a16="http://schemas.microsoft.com/office/drawing/2014/main" id="{0E47E75D-229F-4B3C-811A-08834FD52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00" y="2697404"/>
              <a:ext cx="2631000" cy="411653"/>
            </a:xfrm>
            <a:prstGeom prst="rect">
              <a:avLst/>
            </a:prstGeom>
            <a:noFill/>
          </p:spPr>
        </p:pic>
        <p:pic>
          <p:nvPicPr>
            <p:cNvPr id="38" name="Picture 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0293B5EB-8416-4993-96CA-0355A1D53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00" y="648000"/>
              <a:ext cx="2631600" cy="2012400"/>
            </a:xfrm>
            <a:prstGeom prst="rect">
              <a:avLst/>
            </a:prstGeom>
            <a:noFill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3792E9-56D9-4517-B99C-688484409EC9}"/>
                </a:ext>
              </a:extLst>
            </p:cNvPr>
            <p:cNvSpPr txBox="1"/>
            <p:nvPr/>
          </p:nvSpPr>
          <p:spPr>
            <a:xfrm>
              <a:off x="2512800" y="23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JYY</a:t>
              </a:r>
              <a:endParaRPr lang="de-DE" dirty="0"/>
            </a:p>
          </p:txBody>
        </p:sp>
        <p:pic>
          <p:nvPicPr>
            <p:cNvPr id="44" name="Picture 2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E41936FF-13C4-4446-BAB0-D27212235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128" y="533819"/>
              <a:ext cx="2631600" cy="2012400"/>
            </a:xfrm>
            <a:prstGeom prst="rect">
              <a:avLst/>
            </a:prstGeom>
            <a:noFill/>
          </p:spPr>
        </p:pic>
        <p:pic>
          <p:nvPicPr>
            <p:cNvPr id="45" name="Picture 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F63D70F-69D3-4B38-AA68-AC7D15E12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400" y="2682218"/>
              <a:ext cx="2627561" cy="355877"/>
            </a:xfrm>
            <a:prstGeom prst="rect">
              <a:avLst/>
            </a:prstGeom>
            <a:noFill/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1BD103D-0052-4786-A572-D2E49A09E457}"/>
                </a:ext>
              </a:extLst>
            </p:cNvPr>
            <p:cNvSpPr txBox="1"/>
            <p:nvPr/>
          </p:nvSpPr>
          <p:spPr>
            <a:xfrm>
              <a:off x="8396869" y="233999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JYN</a:t>
              </a:r>
              <a:endParaRPr lang="de-DE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BFEE8C-3763-4ABA-8AAE-0DDB9AF6E643}"/>
                </a:ext>
              </a:extLst>
            </p:cNvPr>
            <p:cNvSpPr txBox="1"/>
            <p:nvPr/>
          </p:nvSpPr>
          <p:spPr>
            <a:xfrm>
              <a:off x="8370383" y="3474000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JNY</a:t>
              </a:r>
              <a:endParaRPr lang="de-DE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EDF4C8-F524-4B92-A534-6D2609508191}"/>
                </a:ext>
              </a:extLst>
            </p:cNvPr>
            <p:cNvSpPr txBox="1"/>
            <p:nvPr/>
          </p:nvSpPr>
          <p:spPr>
            <a:xfrm>
              <a:off x="2632039" y="3472666"/>
              <a:ext cx="914400" cy="37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150" dirty="0"/>
                <a:t>JNN</a:t>
              </a:r>
              <a:endParaRPr lang="de-DE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38FD1C0-1DA7-4CFA-AFCB-7D0DCFF5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de-DE" sz="2200" dirty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esult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(3/3)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04429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Inhaltsverzeichnis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C3A-31B1-4A24-9758-97D9A5EA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2946"/>
            <a:ext cx="9905999" cy="54744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150" dirty="0" err="1"/>
              <a:t>Miniprojekt</a:t>
            </a:r>
            <a:r>
              <a:rPr lang="en-150" dirty="0"/>
              <a:t> 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 err="1"/>
              <a:t>Preprocessing</a:t>
            </a:r>
            <a:endParaRPr lang="en-150" dirty="0"/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Machine Learning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Result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150" dirty="0" err="1"/>
              <a:t>Miniprojekt</a:t>
            </a:r>
            <a:r>
              <a:rPr lang="en-150" dirty="0"/>
              <a:t> 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 err="1"/>
              <a:t>Preprocessing</a:t>
            </a:r>
            <a:endParaRPr lang="en-150" dirty="0"/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Machine Learning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Result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150" dirty="0"/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174558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2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Problems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1CC3A-31B1-4A24-9758-97D9A5EA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9905999" cy="4347411"/>
          </a:xfrm>
        </p:spPr>
        <p:txBody>
          <a:bodyPr>
            <a:normAutofit/>
          </a:bodyPr>
          <a:lstStyle/>
          <a:p>
            <a:r>
              <a:rPr lang="en-150" dirty="0"/>
              <a:t>Dead GPU (OOM)</a:t>
            </a:r>
          </a:p>
          <a:p>
            <a:r>
              <a:rPr lang="en-150" dirty="0"/>
              <a:t>LSTM</a:t>
            </a:r>
          </a:p>
          <a:p>
            <a:r>
              <a:rPr lang="en-150" dirty="0"/>
              <a:t>Prediction: Off-by-one error</a:t>
            </a:r>
          </a:p>
          <a:p>
            <a:r>
              <a:rPr lang="en-150" dirty="0"/>
              <a:t>Missing class in validation set</a:t>
            </a:r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51751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Preprocessing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(1/2)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0E3E50-063E-4339-9318-5404D1F4B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6253999" cy="4795693"/>
          </a:xfrm>
        </p:spPr>
        <p:txBody>
          <a:bodyPr>
            <a:normAutofit/>
          </a:bodyPr>
          <a:lstStyle/>
          <a:p>
            <a:r>
              <a:rPr lang="en-150" dirty="0"/>
              <a:t>Static ‘Force’ threshold</a:t>
            </a:r>
          </a:p>
          <a:p>
            <a:r>
              <a:rPr lang="en-150" dirty="0"/>
              <a:t>Dynamic ‘Force’ threshold</a:t>
            </a:r>
          </a:p>
          <a:p>
            <a:r>
              <a:rPr lang="en-150" dirty="0"/>
              <a:t>Filtering by ‘Force’ </a:t>
            </a:r>
          </a:p>
          <a:p>
            <a:r>
              <a:rPr lang="en-150" dirty="0"/>
              <a:t>Remove unreliable data</a:t>
            </a:r>
          </a:p>
          <a:p>
            <a:r>
              <a:rPr lang="en-150" dirty="0"/>
              <a:t>Dropping unnecessary columns</a:t>
            </a:r>
          </a:p>
          <a:p>
            <a:r>
              <a:rPr lang="en-150" dirty="0"/>
              <a:t>Normalize</a:t>
            </a:r>
          </a:p>
          <a:p>
            <a:r>
              <a:rPr lang="en-150" dirty="0"/>
              <a:t>Padding</a:t>
            </a:r>
          </a:p>
        </p:txBody>
      </p:sp>
    </p:spTree>
    <p:extLst>
      <p:ext uri="{BB962C8B-B14F-4D97-AF65-F5344CB8AC3E}">
        <p14:creationId xmlns:p14="http://schemas.microsoft.com/office/powerpoint/2010/main" val="280015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7E21A39-C1EA-4967-8A90-61B96F19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 err="1">
                <a:solidFill>
                  <a:schemeClr val="tx1">
                    <a:lumMod val="85000"/>
                  </a:schemeClr>
                </a:solidFill>
              </a:rPr>
              <a:t>Preprocessing</a:t>
            </a: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 (2/2)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9" name="Grafik 3">
            <a:extLst>
              <a:ext uri="{FF2B5EF4-FFF2-40B4-BE49-F238E27FC236}">
                <a16:creationId xmlns:a16="http://schemas.microsoft.com/office/drawing/2014/main" id="{A2E8497B-3BD3-4B78-AD29-9DCC107C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4" y="1790700"/>
            <a:ext cx="3629025" cy="2362200"/>
          </a:xfrm>
          <a:prstGeom prst="rect">
            <a:avLst/>
          </a:prstGeom>
        </p:spPr>
      </p:pic>
      <p:pic>
        <p:nvPicPr>
          <p:cNvPr id="10" name="Grafik 5">
            <a:extLst>
              <a:ext uri="{FF2B5EF4-FFF2-40B4-BE49-F238E27FC236}">
                <a16:creationId xmlns:a16="http://schemas.microsoft.com/office/drawing/2014/main" id="{5E936518-7127-43CB-A304-255359120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" y="1790700"/>
            <a:ext cx="3648075" cy="2362200"/>
          </a:xfrm>
          <a:prstGeom prst="rect">
            <a:avLst/>
          </a:prstGeom>
        </p:spPr>
      </p:pic>
      <p:pic>
        <p:nvPicPr>
          <p:cNvPr id="11" name="Grafik 8">
            <a:extLst>
              <a:ext uri="{FF2B5EF4-FFF2-40B4-BE49-F238E27FC236}">
                <a16:creationId xmlns:a16="http://schemas.microsoft.com/office/drawing/2014/main" id="{ADC1CB91-3E12-46DE-9928-0FD61CA24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00" y="1790700"/>
            <a:ext cx="3619500" cy="2362200"/>
          </a:xfrm>
          <a:prstGeom prst="rect">
            <a:avLst/>
          </a:prstGeom>
        </p:spPr>
      </p:pic>
      <p:sp>
        <p:nvSpPr>
          <p:cNvPr id="12" name="Textfeld 9">
            <a:extLst>
              <a:ext uri="{FF2B5EF4-FFF2-40B4-BE49-F238E27FC236}">
                <a16:creationId xmlns:a16="http://schemas.microsoft.com/office/drawing/2014/main" id="{BF96FB50-2021-4D78-A205-4F9B630F05AE}"/>
              </a:ext>
            </a:extLst>
          </p:cNvPr>
          <p:cNvSpPr txBox="1"/>
          <p:nvPr/>
        </p:nvSpPr>
        <p:spPr>
          <a:xfrm>
            <a:off x="5269635" y="4098213"/>
            <a:ext cx="15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Cut Force Data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9EE3DD6F-EAEB-485E-B865-2404AB616E73}"/>
              </a:ext>
            </a:extLst>
          </p:cNvPr>
          <p:cNvSpPr txBox="1"/>
          <p:nvPr/>
        </p:nvSpPr>
        <p:spPr>
          <a:xfrm>
            <a:off x="1076098" y="4098213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Raw Force Data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7F49FC40-3F2F-43A9-9472-455805AE229A}"/>
              </a:ext>
            </a:extLst>
          </p:cNvPr>
          <p:cNvSpPr txBox="1"/>
          <p:nvPr/>
        </p:nvSpPr>
        <p:spPr>
          <a:xfrm>
            <a:off x="9052873" y="4098213"/>
            <a:ext cx="19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Padded</a:t>
            </a:r>
            <a:r>
              <a:rPr lang="de-DE" dirty="0"/>
              <a:t> </a:t>
            </a:r>
            <a:r>
              <a:rPr lang="de-DE" dirty="0" err="1"/>
              <a:t>Froce</a:t>
            </a:r>
            <a:r>
              <a:rPr lang="de-DE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3458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Machine Learning (1/2)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9AC2-B50E-4FEB-8A0A-D57084FE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3789"/>
            <a:ext cx="6253999" cy="4795693"/>
          </a:xfrm>
        </p:spPr>
        <p:txBody>
          <a:bodyPr>
            <a:normAutofit/>
          </a:bodyPr>
          <a:lstStyle/>
          <a:p>
            <a:r>
              <a:rPr lang="en-150" dirty="0"/>
              <a:t>Multiple m</a:t>
            </a:r>
            <a:r>
              <a:rPr lang="de-DE" dirty="0" err="1"/>
              <a:t>ultilayer</a:t>
            </a:r>
            <a:r>
              <a:rPr lang="de-DE" dirty="0"/>
              <a:t> </a:t>
            </a:r>
            <a:r>
              <a:rPr lang="de-DE" dirty="0" err="1"/>
              <a:t>perceptron</a:t>
            </a:r>
            <a:r>
              <a:rPr lang="en-150" dirty="0"/>
              <a:t> models</a:t>
            </a:r>
          </a:p>
          <a:p>
            <a:r>
              <a:rPr lang="en-150" dirty="0" err="1"/>
              <a:t>Callbacks</a:t>
            </a:r>
            <a:r>
              <a:rPr lang="en-150" dirty="0"/>
              <a:t>:</a:t>
            </a:r>
          </a:p>
          <a:p>
            <a:pPr lvl="1"/>
            <a:r>
              <a:rPr lang="en-150" dirty="0" err="1"/>
              <a:t>ModelCheckpoint</a:t>
            </a:r>
            <a:endParaRPr lang="en-150" dirty="0"/>
          </a:p>
          <a:p>
            <a:pPr lvl="1"/>
            <a:r>
              <a:rPr lang="de-DE" dirty="0" err="1"/>
              <a:t>ReduceLROnPlateau</a:t>
            </a:r>
            <a:endParaRPr lang="de-DE" dirty="0"/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87659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Machine Learning (2/2)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980A09C-9494-4E4E-9D86-AC7F610E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69" y="726252"/>
            <a:ext cx="5521993" cy="54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Result (1/3)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8434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1A7DEB8-0792-42C6-9380-FC9EB532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01675"/>
            <a:ext cx="6562391" cy="5043503"/>
          </a:xfrm>
          <a:prstGeom prst="rect">
            <a:avLst/>
          </a:prstGeom>
          <a:noFill/>
        </p:spPr>
      </p:pic>
      <p:pic>
        <p:nvPicPr>
          <p:cNvPr id="19458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7DA701-E61F-407C-9153-C6A3BC90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04" y="1501675"/>
            <a:ext cx="3876675" cy="60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87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Result (2/3)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8434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1A7DEB8-0792-42C6-9380-FC9EB532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01675"/>
            <a:ext cx="6562391" cy="5043503"/>
          </a:xfrm>
          <a:prstGeom prst="rect">
            <a:avLst/>
          </a:prstGeom>
          <a:noFill/>
        </p:spPr>
      </p:pic>
      <p:pic>
        <p:nvPicPr>
          <p:cNvPr id="19458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C7DA701-E61F-407C-9153-C6A3BC90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04" y="1501675"/>
            <a:ext cx="3876675" cy="600075"/>
          </a:xfrm>
          <a:prstGeom prst="rect">
            <a:avLst/>
          </a:prstGeom>
          <a:noFill/>
        </p:spPr>
      </p:pic>
      <p:pic>
        <p:nvPicPr>
          <p:cNvPr id="1026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C0DC2DB-79E7-4D26-8CA1-83B8A185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01675"/>
            <a:ext cx="6562391" cy="5043503"/>
          </a:xfrm>
          <a:prstGeom prst="rect">
            <a:avLst/>
          </a:prstGeom>
          <a:noFill/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A499106-EA95-4BAD-B81C-2FBAF37CE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804" y="1549299"/>
            <a:ext cx="3619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6D8-105A-49C2-A10B-9E323445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>
            <a:normAutofit fontScale="90000"/>
          </a:bodyPr>
          <a:lstStyle/>
          <a:p>
            <a:r>
              <a:rPr lang="en-150" dirty="0" err="1"/>
              <a:t>Miniprojekt</a:t>
            </a:r>
            <a:r>
              <a:rPr lang="en-150" dirty="0"/>
              <a:t> 1</a:t>
            </a:r>
            <a:br>
              <a:rPr lang="en-150" dirty="0"/>
            </a:br>
            <a:r>
              <a:rPr lang="en-150" sz="2200" dirty="0">
                <a:solidFill>
                  <a:schemeClr val="tx1">
                    <a:lumMod val="85000"/>
                  </a:schemeClr>
                </a:solidFill>
              </a:rPr>
              <a:t>Result (3/3)</a:t>
            </a:r>
            <a:endParaRPr lang="de-D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050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B23F2A0-07C3-4AB9-92BF-7CBD7418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171700"/>
            <a:ext cx="3543300" cy="2514600"/>
          </a:xfrm>
          <a:prstGeom prst="rect">
            <a:avLst/>
          </a:prstGeom>
          <a:noFill/>
        </p:spPr>
      </p:pic>
      <p:pic>
        <p:nvPicPr>
          <p:cNvPr id="307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F8F8BBB-AE4A-45A2-A85F-AFBA0886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59" y="2171700"/>
            <a:ext cx="35433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688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5_TF77815013" id="{04FF5A99-61E7-430B-AE6F-491A1D25D07E}" vid="{DB37A2E5-7D94-4BCB-A9E4-00BDC700153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Zyklus ProblemLösung </Template>
  <TotalTime>0</TotalTime>
  <Words>632</Words>
  <Application>Microsoft Office PowerPoint</Application>
  <PresentationFormat>Widescreen</PresentationFormat>
  <Paragraphs>208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Rockwell</vt:lpstr>
      <vt:lpstr>Tahoma</vt:lpstr>
      <vt:lpstr>Tw Cen MT</vt:lpstr>
      <vt:lpstr>Schaltkreis</vt:lpstr>
      <vt:lpstr>Abschluss- präsentation</vt:lpstr>
      <vt:lpstr>Inhaltsverzeichnis</vt:lpstr>
      <vt:lpstr>Miniprojekt 1 Preprocessing (1/2)</vt:lpstr>
      <vt:lpstr>Miniprojekt 1 Preprocessing (2/2)</vt:lpstr>
      <vt:lpstr>Miniprojekt 1 Machine Learning (1/2)</vt:lpstr>
      <vt:lpstr>Miniprojekt 1 Machine Learning (2/2)</vt:lpstr>
      <vt:lpstr>Miniprojekt 1 Result (1/3)</vt:lpstr>
      <vt:lpstr>Miniprojekt 1 Result (2/3)</vt:lpstr>
      <vt:lpstr>Miniprojekt 1 Result (3/3)</vt:lpstr>
      <vt:lpstr>Miniprojekt 1 Problems (1/1)</vt:lpstr>
      <vt:lpstr>Miniprojekt 2 Preprocessing (1/3)</vt:lpstr>
      <vt:lpstr>Miniprojekt 2 Preprocessing (2/3)</vt:lpstr>
      <vt:lpstr>Miniprojekt 2 Preprocessing (3/3)</vt:lpstr>
      <vt:lpstr>Miniprojekt 2 Machine Learning (1/3)</vt:lpstr>
      <vt:lpstr>Miniprojekt 2 Machine Learning (2/3)</vt:lpstr>
      <vt:lpstr>Miniprojekt 2 Machine Learning (3/3)</vt:lpstr>
      <vt:lpstr>Miniprojekt 2 Result (1/3)</vt:lpstr>
      <vt:lpstr>Miniprojekt 2 Result (2/3)</vt:lpstr>
      <vt:lpstr>Miniprojekt 2 Result (3/3)</vt:lpstr>
      <vt:lpstr>Miniprojekt 2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2021-05-18T15:16:27Z</dcterms:created>
  <dcterms:modified xsi:type="dcterms:W3CDTF">2021-08-10T14:05:54Z</dcterms:modified>
</cp:coreProperties>
</file>